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3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5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71" r:id="rId36"/>
    <p:sldId id="291" r:id="rId37"/>
    <p:sldId id="292" r:id="rId38"/>
    <p:sldId id="372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73" r:id="rId66"/>
    <p:sldId id="374" r:id="rId67"/>
    <p:sldId id="375" r:id="rId68"/>
    <p:sldId id="376" r:id="rId69"/>
    <p:sldId id="377" r:id="rId70"/>
    <p:sldId id="378" r:id="rId71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50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43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7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lang="en-US" sz="1200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sz="1200" i="1" u="heavy" dirty="0" smtClean="0">
                <a:solidFill>
                  <a:srgbClr val="FF0000"/>
                </a:solidFill>
                <a:latin typeface="Times New Roman"/>
                <a:cs typeface="Times New Roman"/>
              </a:rPr>
              <a:t>e </a:t>
            </a:r>
            <a:r>
              <a:rPr lang="en-US" sz="1200" i="1" u="heavy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ilişkili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41604" y="60960"/>
            <a:ext cx="5574792" cy="1231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389376" y="638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066800" y="228600"/>
            <a:ext cx="4746180" cy="809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800" y="6172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749" y="1495310"/>
            <a:ext cx="8318500" cy="4297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310151"/>
            <a:ext cx="145224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83800" y="6310151"/>
            <a:ext cx="2311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FurkanGozukara/CSE214_2018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72.png"/><Relationship Id="rId5" Type="http://schemas.openxmlformats.org/officeDocument/2006/relationships/image" Target="../media/image6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Furkan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Gözükara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github.com/FurkanGozukara/CSE214_2018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3429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Dynamic Programming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6632" y="2188464"/>
            <a:ext cx="1316736" cy="93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5376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2210038"/>
            <a:ext cx="140335" cy="838200"/>
          </a:xfrm>
          <a:custGeom>
            <a:avLst/>
            <a:gdLst/>
            <a:ahLst/>
            <a:cxnLst/>
            <a:rect l="l" t="t" r="r" b="b"/>
            <a:pathLst>
              <a:path w="140335" h="838200">
                <a:moveTo>
                  <a:pt x="139720" y="837961"/>
                </a:moveTo>
                <a:lnTo>
                  <a:pt x="97048" y="831327"/>
                </a:lnTo>
                <a:lnTo>
                  <a:pt x="59702" y="812801"/>
                </a:lnTo>
                <a:lnTo>
                  <a:pt x="29744" y="784446"/>
                </a:lnTo>
                <a:lnTo>
                  <a:pt x="9236" y="748324"/>
                </a:lnTo>
                <a:lnTo>
                  <a:pt x="238" y="7064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4910" y="2209800"/>
            <a:ext cx="139700" cy="838200"/>
          </a:xfrm>
          <a:custGeom>
            <a:avLst/>
            <a:gdLst/>
            <a:ahLst/>
            <a:cxnLst/>
            <a:rect l="l" t="t" r="r" b="b"/>
            <a:pathLst>
              <a:path w="139700" h="8382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39689"/>
                </a:lnTo>
                <a:lnTo>
                  <a:pt x="139689" y="698510"/>
                </a:lnTo>
                <a:lnTo>
                  <a:pt x="133054" y="741171"/>
                </a:lnTo>
                <a:lnTo>
                  <a:pt x="114524" y="778511"/>
                </a:lnTo>
                <a:lnTo>
                  <a:pt x="86163" y="808465"/>
                </a:lnTo>
                <a:lnTo>
                  <a:pt x="50035" y="828970"/>
                </a:lnTo>
                <a:lnTo>
                  <a:pt x="22653" y="836372"/>
                </a:lnTo>
                <a:lnTo>
                  <a:pt x="8202" y="8379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80631" y="2188464"/>
            <a:ext cx="935735" cy="1240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876" y="27721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210038"/>
            <a:ext cx="140335" cy="1143000"/>
          </a:xfrm>
          <a:custGeom>
            <a:avLst/>
            <a:gdLst/>
            <a:ahLst/>
            <a:cxnLst/>
            <a:rect l="l" t="t" r="r" b="b"/>
            <a:pathLst>
              <a:path w="140334" h="1143000">
                <a:moveTo>
                  <a:pt x="139720" y="1142761"/>
                </a:moveTo>
                <a:lnTo>
                  <a:pt x="97048" y="1136127"/>
                </a:lnTo>
                <a:lnTo>
                  <a:pt x="59702" y="1117601"/>
                </a:lnTo>
                <a:lnTo>
                  <a:pt x="29744" y="1089246"/>
                </a:lnTo>
                <a:lnTo>
                  <a:pt x="9236" y="1053124"/>
                </a:lnTo>
                <a:lnTo>
                  <a:pt x="238" y="10112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910" y="2209800"/>
            <a:ext cx="139700" cy="1143000"/>
          </a:xfrm>
          <a:custGeom>
            <a:avLst/>
            <a:gdLst/>
            <a:ahLst/>
            <a:cxnLst/>
            <a:rect l="l" t="t" r="r" b="b"/>
            <a:pathLst>
              <a:path w="139700" h="11430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003310"/>
                </a:lnTo>
                <a:lnTo>
                  <a:pt x="138927" y="1017994"/>
                </a:lnTo>
                <a:lnTo>
                  <a:pt x="128097" y="1059111"/>
                </a:lnTo>
                <a:lnTo>
                  <a:pt x="106061" y="1094218"/>
                </a:lnTo>
                <a:lnTo>
                  <a:pt x="74881" y="1121252"/>
                </a:lnTo>
                <a:lnTo>
                  <a:pt x="36622" y="1138149"/>
                </a:lnTo>
                <a:lnTo>
                  <a:pt x="22653" y="1141172"/>
                </a:lnTo>
                <a:lnTo>
                  <a:pt x="8202" y="11427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46346" y="2520283"/>
            <a:ext cx="1974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74507" y="2188464"/>
            <a:ext cx="918972" cy="935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5131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24800" y="2209846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136885" y="838153"/>
                </a:moveTo>
                <a:lnTo>
                  <a:pt x="94273" y="831388"/>
                </a:lnTo>
                <a:lnTo>
                  <a:pt x="57134" y="812528"/>
                </a:lnTo>
                <a:lnTo>
                  <a:pt x="27616" y="783722"/>
                </a:lnTo>
                <a:lnTo>
                  <a:pt x="7870" y="747119"/>
                </a:lnTo>
                <a:lnTo>
                  <a:pt x="46" y="704871"/>
                </a:lnTo>
                <a:lnTo>
                  <a:pt x="0" y="136839"/>
                </a:lnTo>
                <a:lnTo>
                  <a:pt x="778" y="122159"/>
                </a:lnTo>
                <a:lnTo>
                  <a:pt x="11813" y="81133"/>
                </a:lnTo>
                <a:lnTo>
                  <a:pt x="34227" y="46295"/>
                </a:lnTo>
                <a:lnTo>
                  <a:pt x="65871" y="19796"/>
                </a:lnTo>
                <a:lnTo>
                  <a:pt x="104595" y="3785"/>
                </a:lnTo>
                <a:lnTo>
                  <a:pt x="118704" y="1150"/>
                </a:lnTo>
                <a:lnTo>
                  <a:pt x="13328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09227" y="2209800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0" y="0"/>
                </a:moveTo>
                <a:lnTo>
                  <a:pt x="42623" y="6764"/>
                </a:lnTo>
                <a:lnTo>
                  <a:pt x="79764" y="25624"/>
                </a:lnTo>
                <a:lnTo>
                  <a:pt x="109278" y="54431"/>
                </a:lnTo>
                <a:lnTo>
                  <a:pt x="129018" y="91033"/>
                </a:lnTo>
                <a:lnTo>
                  <a:pt x="136839" y="133282"/>
                </a:lnTo>
                <a:lnTo>
                  <a:pt x="136885" y="701314"/>
                </a:lnTo>
                <a:lnTo>
                  <a:pt x="136107" y="715993"/>
                </a:lnTo>
                <a:lnTo>
                  <a:pt x="125076" y="757020"/>
                </a:lnTo>
                <a:lnTo>
                  <a:pt x="102668" y="791858"/>
                </a:lnTo>
                <a:lnTo>
                  <a:pt x="71027" y="818357"/>
                </a:lnTo>
                <a:lnTo>
                  <a:pt x="32300" y="834368"/>
                </a:lnTo>
                <a:lnTo>
                  <a:pt x="18187" y="837002"/>
                </a:lnTo>
                <a:lnTo>
                  <a:pt x="3604" y="83815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7944" y="4116948"/>
            <a:ext cx="139192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88694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68240" y="3171444"/>
            <a:ext cx="632460" cy="271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4267" y="3276691"/>
            <a:ext cx="438784" cy="2540"/>
          </a:xfrm>
          <a:custGeom>
            <a:avLst/>
            <a:gdLst/>
            <a:ahLst/>
            <a:cxnLst/>
            <a:rect l="l" t="t" r="r" b="b"/>
            <a:pathLst>
              <a:path w="438785" h="2539">
                <a:moveTo>
                  <a:pt x="438332" y="2133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4267" y="323261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75986" y="88879"/>
                </a:moveTo>
                <a:lnTo>
                  <a:pt x="0" y="44074"/>
                </a:lnTo>
                <a:lnTo>
                  <a:pt x="76413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41344" y="30536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17364" y="2103120"/>
            <a:ext cx="271272" cy="480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3000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8560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6252" y="3171444"/>
            <a:ext cx="597408" cy="271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7400" y="3276691"/>
            <a:ext cx="405130" cy="2540"/>
          </a:xfrm>
          <a:custGeom>
            <a:avLst/>
            <a:gdLst/>
            <a:ahLst/>
            <a:cxnLst/>
            <a:rect l="l" t="t" r="r" b="b"/>
            <a:pathLst>
              <a:path w="405129" h="2539">
                <a:moveTo>
                  <a:pt x="0" y="2133"/>
                </a:moveTo>
                <a:lnTo>
                  <a:pt x="404591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95547" y="323264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0" y="0"/>
                </a:moveTo>
                <a:lnTo>
                  <a:pt x="76443" y="44074"/>
                </a:lnTo>
                <a:lnTo>
                  <a:pt x="487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79344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2240" y="3476244"/>
            <a:ext cx="480060" cy="27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48267" y="35814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8267" y="3536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2945" y="33584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23176" y="3476244"/>
            <a:ext cx="496824" cy="2712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62800" y="35815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9784" y="35376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17364" y="2808732"/>
            <a:ext cx="271272" cy="4785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53000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08560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79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0876" y="3247644"/>
            <a:ext cx="480059" cy="271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781" y="33528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781" y="33083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291480" y="31298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01811" y="3247644"/>
            <a:ext cx="496824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41314" y="33529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68298" y="33090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41976" y="2505455"/>
            <a:ext cx="1146048" cy="155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75376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81600" y="2514600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0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46976" y="2276855"/>
            <a:ext cx="155448" cy="10698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5076" y="27721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86600" y="2286000"/>
            <a:ext cx="76200" cy="990600"/>
          </a:xfrm>
          <a:custGeom>
            <a:avLst/>
            <a:gdLst/>
            <a:ahLst/>
            <a:cxnLst/>
            <a:rect l="l" t="t" r="r" b="b"/>
            <a:pathLst>
              <a:path w="76200" h="990600">
                <a:moveTo>
                  <a:pt x="0" y="990599"/>
                </a:moveTo>
                <a:lnTo>
                  <a:pt x="76199" y="990599"/>
                </a:lnTo>
                <a:lnTo>
                  <a:pt x="76199" y="0"/>
                </a:lnTo>
                <a:lnTo>
                  <a:pt x="0" y="0"/>
                </a:lnTo>
                <a:lnTo>
                  <a:pt x="0" y="9905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25611" y="2505455"/>
            <a:ext cx="155448" cy="155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63711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65114" y="25146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199" y="76199"/>
                </a:lnTo>
                <a:lnTo>
                  <a:pt x="761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641344" y="1690382"/>
            <a:ext cx="281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3672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9139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3345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241545" y="4116948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834628" y="2103120"/>
            <a:ext cx="271272" cy="4800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70538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26098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96903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834628" y="2808732"/>
            <a:ext cx="271272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70538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26098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910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250945" y="4955149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4" y="1834483"/>
            <a:ext cx="1014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q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5345" y="1986883"/>
            <a:ext cx="94741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1744" y="3510884"/>
            <a:ext cx="4018279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endParaRPr sz="24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ws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80403" y="5393435"/>
            <a:ext cx="2831592" cy="77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65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" y="183957"/>
            <a:ext cx="9144001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5632" y="3179064"/>
            <a:ext cx="240792" cy="784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83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673095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6376" y="3179064"/>
            <a:ext cx="240791" cy="784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9971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1"/>
                </a:lnTo>
                <a:lnTo>
                  <a:pt x="92857" y="2633"/>
                </a:lnTo>
                <a:lnTo>
                  <a:pt x="131316" y="6260"/>
                </a:lnTo>
                <a:lnTo>
                  <a:pt x="152399" y="673095"/>
                </a:lnTo>
                <a:lnTo>
                  <a:pt x="151018" y="674813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6432" y="2874276"/>
            <a:ext cx="240791" cy="1621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63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152399" y="1523999"/>
                </a:moveTo>
                <a:lnTo>
                  <a:pt x="112024" y="1523548"/>
                </a:lnTo>
                <a:lnTo>
                  <a:pt x="59545" y="1521369"/>
                </a:lnTo>
                <a:lnTo>
                  <a:pt x="21085" y="15177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22776" y="2874276"/>
            <a:ext cx="240791" cy="1621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611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624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0" y="1523999"/>
                </a:moveTo>
                <a:lnTo>
                  <a:pt x="40375" y="1523548"/>
                </a:lnTo>
                <a:lnTo>
                  <a:pt x="92854" y="1521369"/>
                </a:lnTo>
                <a:lnTo>
                  <a:pt x="131314" y="15177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69542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470" y="334471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0341" y="2901284"/>
            <a:ext cx="48260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5875" algn="ctr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0142" y="3434684"/>
            <a:ext cx="3467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9889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36342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21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32832" y="3102864"/>
            <a:ext cx="240791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10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825495"/>
                </a:lnTo>
                <a:lnTo>
                  <a:pt x="0" y="12709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51576" y="3102876"/>
            <a:ext cx="240791" cy="935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04915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12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825495"/>
                </a:lnTo>
                <a:lnTo>
                  <a:pt x="151018" y="827213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60344" y="2748884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06291" y="336009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18032" y="4779264"/>
            <a:ext cx="240792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6236" y="52105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68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1" y="837748"/>
                </a:lnTo>
                <a:lnTo>
                  <a:pt x="59541" y="835569"/>
                </a:lnTo>
                <a:lnTo>
                  <a:pt x="21083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776" y="47792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0116" y="52105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764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7" y="834454"/>
                </a:lnTo>
                <a:lnTo>
                  <a:pt x="59885" y="837181"/>
                </a:lnTo>
                <a:lnTo>
                  <a:pt x="21449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45540" y="4425285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1488" y="50365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36141" y="49755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70632" y="4931664"/>
            <a:ext cx="240792" cy="6324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78835" y="5210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94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1" y="530769"/>
                </a:lnTo>
                <a:lnTo>
                  <a:pt x="21083" y="5271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0376" y="4931664"/>
            <a:ext cx="240780" cy="632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3715" y="52105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520695"/>
                </a:lnTo>
                <a:lnTo>
                  <a:pt x="108043" y="529654"/>
                </a:lnTo>
                <a:lnTo>
                  <a:pt x="59882" y="532381"/>
                </a:lnTo>
                <a:lnTo>
                  <a:pt x="21447" y="533275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593342" y="4577685"/>
            <a:ext cx="103251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955" algn="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  <a:tabLst>
                <a:tab pos="6851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17343" y="49755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28032" y="4855464"/>
            <a:ext cx="240791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36235" y="52867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68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03976" y="48554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57315" y="52867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436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031744" y="4501485"/>
            <a:ext cx="908050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01491" y="51127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79545" y="31298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79545" y="4501485"/>
            <a:ext cx="23863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24600" y="5410200"/>
            <a:ext cx="2743200" cy="6858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/>
          <p:nvPr/>
        </p:nvSpPr>
        <p:spPr>
          <a:xfrm>
            <a:off x="560831" y="4779264"/>
            <a:ext cx="240792" cy="78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036" y="51343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9176" y="4779264"/>
            <a:ext cx="240791" cy="784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2516" y="51343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673095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4232" y="2874264"/>
            <a:ext cx="240791" cy="146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243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0575" y="2874264"/>
            <a:ext cx="240791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391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8" y="1371148"/>
                </a:lnTo>
                <a:lnTo>
                  <a:pt x="92858" y="1368969"/>
                </a:lnTo>
                <a:lnTo>
                  <a:pt x="131316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7" y="3749"/>
                </a:lnTo>
                <a:lnTo>
                  <a:pt x="59886" y="1020"/>
                </a:lnTo>
                <a:lnTo>
                  <a:pt x="21450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83741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669" y="494492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340" y="4501485"/>
            <a:ext cx="499109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18232" y="3255264"/>
            <a:ext cx="240792" cy="632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64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2" y="530765"/>
                </a:lnTo>
                <a:lnTo>
                  <a:pt x="21083" y="527139"/>
                </a:lnTo>
                <a:lnTo>
                  <a:pt x="0" y="520689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41776" y="3255264"/>
            <a:ext cx="240780" cy="632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9511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814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520689"/>
                </a:lnTo>
                <a:lnTo>
                  <a:pt x="151018" y="522406"/>
                </a:lnTo>
                <a:lnTo>
                  <a:pt x="108044" y="529649"/>
                </a:lnTo>
                <a:lnTo>
                  <a:pt x="59882" y="532379"/>
                </a:lnTo>
                <a:lnTo>
                  <a:pt x="21448" y="533274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8032" y="4931664"/>
            <a:ext cx="240791" cy="937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6235" y="5362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68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03976" y="4931664"/>
            <a:ext cx="240791" cy="937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57315" y="53629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436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01491" y="51889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6103" y="5393435"/>
            <a:ext cx="2977896" cy="774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84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04232" y="2874264"/>
            <a:ext cx="240791" cy="1469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243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5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4" y="1371148"/>
                </a:lnTo>
                <a:lnTo>
                  <a:pt x="59545" y="1368969"/>
                </a:lnTo>
                <a:lnTo>
                  <a:pt x="21085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7776" y="2874264"/>
            <a:ext cx="240779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111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74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2140" y="1685619"/>
            <a:ext cx="7611109" cy="124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60"/>
              </a:spcBef>
              <a:tabLst>
                <a:tab pos="47364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7941" y="3434684"/>
            <a:ext cx="45542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9826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7688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173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40941" y="2977484"/>
            <a:ext cx="103251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78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17343" y="50517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31744" y="4730085"/>
            <a:ext cx="90805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03345" y="30536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45128" y="4501485"/>
            <a:ext cx="26911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52545" y="5644486"/>
            <a:ext cx="26257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96489" y="4961787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23032" y="4474464"/>
            <a:ext cx="240792" cy="14706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31235" y="51724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718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46576" y="4474476"/>
            <a:ext cx="240791" cy="1470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9915" y="51724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62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3"/>
                </a:lnTo>
                <a:lnTo>
                  <a:pt x="151018" y="10986"/>
                </a:lnTo>
                <a:lnTo>
                  <a:pt x="108043" y="3745"/>
                </a:lnTo>
                <a:lnTo>
                  <a:pt x="59882" y="1018"/>
                </a:lnTo>
                <a:lnTo>
                  <a:pt x="21447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202942" y="5034886"/>
            <a:ext cx="567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22398" y="5191725"/>
            <a:ext cx="44830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4010" algn="l"/>
              </a:tabLst>
            </a:pP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2	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55342" y="4272885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12341" y="48993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77691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 algn="l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640" y="3269584"/>
            <a:ext cx="15563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u="heavy" dirty="0">
                <a:latin typeface="Times New Roman"/>
                <a:cs typeface="Times New Roman"/>
              </a:rPr>
              <a:t>In</a:t>
            </a:r>
            <a:r>
              <a:rPr sz="2400" i="1" u="heavy" spc="-15" dirty="0">
                <a:latin typeface="Times New Roman"/>
                <a:cs typeface="Times New Roman"/>
              </a:rPr>
              <a:t> </a:t>
            </a:r>
            <a:r>
              <a:rPr sz="2400" i="1" u="heavy" dirty="0">
                <a:latin typeface="Times New Roman"/>
                <a:cs typeface="Times New Roman"/>
              </a:rPr>
              <a:t>su</a:t>
            </a:r>
            <a:r>
              <a:rPr sz="2400" i="1" u="heavy" spc="-10" dirty="0">
                <a:latin typeface="Times New Roman"/>
                <a:cs typeface="Times New Roman"/>
              </a:rPr>
              <a:t>mm</a:t>
            </a:r>
            <a:r>
              <a:rPr sz="2400" i="1" u="heavy" dirty="0">
                <a:latin typeface="Times New Roman"/>
                <a:cs typeface="Times New Roman"/>
              </a:rPr>
              <a:t>ar</a:t>
            </a:r>
            <a:r>
              <a:rPr sz="2400" i="1" u="heavy" spc="-15" dirty="0">
                <a:latin typeface="Times New Roman"/>
                <a:cs typeface="Times New Roman"/>
              </a:rPr>
              <a:t>y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861" y="3267978"/>
            <a:ext cx="5275580" cy="75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141" y="4195180"/>
            <a:ext cx="674370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Fi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za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10x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dirty="0">
                <a:solidFill>
                  <a:srgbClr val="424456"/>
                </a:solidFill>
              </a:rPr>
              <a:t>-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hai</a:t>
            </a:r>
            <a:r>
              <a:rPr sz="4400" dirty="0">
                <a:solidFill>
                  <a:srgbClr val="424456"/>
                </a:solidFill>
              </a:rPr>
              <a:t>n</a:t>
            </a:r>
            <a:r>
              <a:rPr sz="4400" spc="10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r>
              <a:rPr sz="4400" spc="2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P</a:t>
            </a:r>
            <a:r>
              <a:rPr sz="4400" spc="-20" dirty="0">
                <a:solidFill>
                  <a:srgbClr val="424456"/>
                </a:solidFill>
              </a:rPr>
              <a:t>roble</a:t>
            </a:r>
            <a:r>
              <a:rPr sz="4400" spc="-30" dirty="0">
                <a:solidFill>
                  <a:srgbClr val="424456"/>
                </a:solidFill>
              </a:rPr>
              <a:t>m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571510"/>
            <a:ext cx="7592695" cy="274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0" marR="1404620" indent="-1829435">
              <a:lnSpc>
                <a:spcPct val="112000"/>
              </a:lnSpc>
            </a:pP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ai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6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i="1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atrice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, w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550" i="1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7" baseline="-21241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550" i="1" spc="22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u="heavy" spc="-3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bj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ec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ll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  <a:p>
            <a:pPr marL="137795" algn="ctr">
              <a:lnSpc>
                <a:spcPct val="100000"/>
              </a:lnSpc>
              <a:spcBef>
                <a:spcPts val="32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150" spc="-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395"/>
              </a:spcBef>
            </a:pP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nu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cala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lt-a</a:t>
            </a:r>
            <a:r>
              <a:rPr sz="2600" spc="5" dirty="0">
                <a:latin typeface="Times New Roman"/>
                <a:cs typeface="Times New Roman"/>
              </a:rPr>
              <a:t>dd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ize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84198"/>
          </a:xfrm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446405">
              <a:lnSpc>
                <a:spcPct val="100000"/>
              </a:lnSpc>
            </a:pPr>
            <a:r>
              <a:rPr sz="4000" spc="-20" dirty="0"/>
              <a:t>Coun</a:t>
            </a:r>
            <a:r>
              <a:rPr sz="4000" spc="-15" dirty="0"/>
              <a:t>ti</a:t>
            </a:r>
            <a:r>
              <a:rPr sz="4000" dirty="0"/>
              <a:t>ng </a:t>
            </a:r>
            <a:r>
              <a:rPr sz="4000" spc="-15" dirty="0"/>
              <a:t>t</a:t>
            </a:r>
            <a:r>
              <a:rPr sz="4000" spc="-20" dirty="0"/>
              <a:t>he</a:t>
            </a:r>
            <a:r>
              <a:rPr sz="4000" spc="-5" dirty="0"/>
              <a:t> </a:t>
            </a:r>
            <a:r>
              <a:rPr sz="4000" dirty="0"/>
              <a:t>N</a:t>
            </a:r>
            <a:r>
              <a:rPr sz="4000" spc="-20" dirty="0"/>
              <a:t>u</a:t>
            </a:r>
            <a:r>
              <a:rPr sz="4000" spc="-35" dirty="0"/>
              <a:t>m</a:t>
            </a:r>
            <a:r>
              <a:rPr sz="4000" spc="-20" dirty="0"/>
              <a:t>b</a:t>
            </a:r>
            <a:r>
              <a:rPr sz="4000" spc="-25" dirty="0"/>
              <a:t>e</a:t>
            </a:r>
            <a:r>
              <a:rPr sz="4000" dirty="0"/>
              <a:t>r</a:t>
            </a:r>
            <a:r>
              <a:rPr sz="4000" spc="10" dirty="0"/>
              <a:t> </a:t>
            </a:r>
            <a:r>
              <a:rPr sz="4000" dirty="0"/>
              <a:t>of P</a:t>
            </a:r>
            <a:r>
              <a:rPr sz="4000" spc="-25" dirty="0"/>
              <a:t>a</a:t>
            </a:r>
            <a:r>
              <a:rPr sz="4000" spc="-15" dirty="0"/>
              <a:t>r</a:t>
            </a:r>
            <a:r>
              <a:rPr sz="4000" spc="-25" dirty="0"/>
              <a:t>e</a:t>
            </a:r>
            <a:r>
              <a:rPr sz="4000" spc="-20" dirty="0"/>
              <a:t>n</a:t>
            </a:r>
            <a:r>
              <a:rPr sz="4000" spc="-15" dirty="0"/>
              <a:t>t</a:t>
            </a:r>
            <a:r>
              <a:rPr sz="4000" spc="-20" dirty="0"/>
              <a:t>h</a:t>
            </a:r>
            <a:r>
              <a:rPr sz="4000" spc="-25" dirty="0"/>
              <a:t>e</a:t>
            </a:r>
            <a:r>
              <a:rPr sz="4000" dirty="0"/>
              <a:t>s</a:t>
            </a:r>
            <a:r>
              <a:rPr sz="4000" spc="-20" dirty="0"/>
              <a:t>izati</a:t>
            </a:r>
            <a:r>
              <a:rPr sz="4000" dirty="0"/>
              <a:t>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1082"/>
            <a:ext cx="8119109" cy="2515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ut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ce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oa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15" dirty="0">
                <a:latin typeface="Times New Roman"/>
                <a:cs typeface="Times New Roman"/>
              </a:rPr>
              <a:t>exh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sti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check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marR="125730" indent="-342900" algn="just">
              <a:lnSpc>
                <a:spcPct val="998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spl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een 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292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3333CC"/>
                </a:solidFill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baseline="24305" dirty="0">
                <a:latin typeface="Times New Roman"/>
                <a:cs typeface="Times New Roman"/>
              </a:rPr>
              <a:t>st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ny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esult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</a:t>
            </a:r>
            <a:r>
              <a:rPr sz="2400" dirty="0">
                <a:latin typeface="Times New Roman"/>
                <a:cs typeface="Times New Roman"/>
              </a:rPr>
              <a:t>es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endParaRPr sz="2400">
              <a:latin typeface="Times New Roman"/>
              <a:cs typeface="Times New Roman"/>
            </a:endParaRPr>
          </a:p>
          <a:p>
            <a:pPr marL="1868805">
              <a:lnSpc>
                <a:spcPct val="100000"/>
              </a:lnSpc>
              <a:spcBef>
                <a:spcPts val="665"/>
              </a:spcBef>
            </a:pP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0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5" dirty="0">
                <a:latin typeface="Times New Roman"/>
                <a:cs typeface="Times New Roman"/>
              </a:rPr>
              <a:t>)(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300317"/>
            <a:ext cx="3439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11430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93812" y="4685933"/>
            <a:ext cx="5056505" cy="76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95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=</a:t>
            </a:r>
            <a:r>
              <a:rPr sz="6300" spc="607" baseline="-1984" dirty="0">
                <a:latin typeface="Symbol"/>
                <a:cs typeface="Symbol"/>
              </a:rPr>
              <a:t></a:t>
            </a:r>
            <a:r>
              <a:rPr sz="4200" spc="112" baseline="9920" dirty="0">
                <a:latin typeface="Times New Roman"/>
                <a:cs typeface="Times New Roman"/>
              </a:rPr>
              <a:t>P(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75" baseline="9920" dirty="0">
                <a:latin typeface="Times New Roman"/>
                <a:cs typeface="Times New Roman"/>
              </a:rPr>
              <a:t> </a:t>
            </a:r>
            <a:r>
              <a:rPr sz="4200" spc="112" baseline="9920" dirty="0">
                <a:latin typeface="Times New Roman"/>
                <a:cs typeface="Times New Roman"/>
              </a:rPr>
              <a:t>)P(</a:t>
            </a:r>
            <a:r>
              <a:rPr sz="4200" i="1" spc="15" baseline="9920" dirty="0">
                <a:latin typeface="Times New Roman"/>
                <a:cs typeface="Times New Roman"/>
              </a:rPr>
              <a:t>n</a:t>
            </a:r>
            <a:r>
              <a:rPr sz="4200" i="1" spc="-322" baseline="9920" dirty="0">
                <a:latin typeface="Times New Roman"/>
                <a:cs typeface="Times New Roman"/>
              </a:rPr>
              <a:t> </a:t>
            </a:r>
            <a:r>
              <a:rPr sz="4200" spc="22" baseline="9920" dirty="0">
                <a:latin typeface="Symbol"/>
                <a:cs typeface="Symbol"/>
              </a:rPr>
              <a:t></a:t>
            </a:r>
            <a:r>
              <a:rPr sz="4200" spc="-330" baseline="9920" dirty="0">
                <a:latin typeface="Times New Roman"/>
                <a:cs typeface="Times New Roman"/>
              </a:rPr>
              <a:t> 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82" baseline="9920" dirty="0">
                <a:latin typeface="Times New Roman"/>
                <a:cs typeface="Times New Roman"/>
              </a:rPr>
              <a:t> </a:t>
            </a:r>
            <a:r>
              <a:rPr sz="4200" spc="7" baseline="9920" dirty="0">
                <a:latin typeface="Times New Roman"/>
                <a:cs typeface="Times New Roman"/>
              </a:rPr>
              <a:t>)</a:t>
            </a:r>
            <a:endParaRPr sz="4200" baseline="9920">
              <a:latin typeface="Times New Roman"/>
              <a:cs typeface="Times New Roman"/>
            </a:endParaRPr>
          </a:p>
          <a:p>
            <a:pPr marL="958215" algn="ctr">
              <a:lnSpc>
                <a:spcPts val="1835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200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454" y="4508377"/>
            <a:ext cx="35242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48200" y="304800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38099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1050" y="3314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0"/>
                </a:moveTo>
                <a:lnTo>
                  <a:pt x="0" y="0"/>
                </a:lnTo>
                <a:lnTo>
                  <a:pt x="57149" y="114299"/>
                </a:lnTo>
                <a:lnTo>
                  <a:pt x="114299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3400" y="14478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544142"/>
            <a:ext cx="8016875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915"/>
              </a:lnSpc>
              <a:tabLst>
                <a:tab pos="5687695" algn="l"/>
              </a:tabLst>
            </a:pP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3600" spc="-3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spc="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izati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ons</a:t>
            </a:r>
            <a:r>
              <a:rPr sz="36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6300" spc="44" baseline="-2645" dirty="0">
                <a:latin typeface="Symbol"/>
                <a:cs typeface="Symbol"/>
              </a:rPr>
              <a:t></a:t>
            </a:r>
            <a:r>
              <a:rPr sz="6300" spc="-877" baseline="-2645" dirty="0">
                <a:latin typeface="Times New Roman"/>
                <a:cs typeface="Times New Roman"/>
              </a:rPr>
              <a:t> 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75" baseline="8928" dirty="0">
                <a:latin typeface="Times New Roman"/>
                <a:cs typeface="Times New Roman"/>
              </a:rPr>
              <a:t> </a:t>
            </a:r>
            <a:r>
              <a:rPr sz="4200" spc="247" baseline="8928" dirty="0">
                <a:latin typeface="Times New Roman"/>
                <a:cs typeface="Times New Roman"/>
              </a:rPr>
              <a:t>)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n</a:t>
            </a:r>
            <a:r>
              <a:rPr sz="4200" i="1" spc="-315" baseline="8928" dirty="0">
                <a:latin typeface="Times New Roman"/>
                <a:cs typeface="Times New Roman"/>
              </a:rPr>
              <a:t> </a:t>
            </a:r>
            <a:r>
              <a:rPr sz="4200" spc="22" baseline="8928" dirty="0">
                <a:latin typeface="Symbol"/>
                <a:cs typeface="Symbol"/>
              </a:rPr>
              <a:t></a:t>
            </a:r>
            <a:r>
              <a:rPr sz="4200" spc="-330" baseline="8928" dirty="0">
                <a:latin typeface="Times New Roman"/>
                <a:cs typeface="Times New Roman"/>
              </a:rPr>
              <a:t> 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82" baseline="8928" dirty="0">
                <a:latin typeface="Times New Roman"/>
                <a:cs typeface="Times New Roman"/>
              </a:rPr>
              <a:t> </a:t>
            </a:r>
            <a:r>
              <a:rPr sz="4200" spc="7" baseline="8928" dirty="0">
                <a:latin typeface="Times New Roman"/>
                <a:cs typeface="Times New Roman"/>
              </a:rPr>
              <a:t>)</a:t>
            </a:r>
            <a:endParaRPr sz="4200" baseline="8928" dirty="0">
              <a:latin typeface="Times New Roman"/>
              <a:cs typeface="Times New Roman"/>
            </a:endParaRPr>
          </a:p>
          <a:p>
            <a:pPr marR="1952625" algn="r">
              <a:lnSpc>
                <a:spcPts val="1850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195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34483"/>
            <a:ext cx="7592059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gene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wh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4614" y="3152744"/>
            <a:ext cx="831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088" y="3143468"/>
            <a:ext cx="146558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Symbol"/>
                <a:cs typeface="Symbol"/>
              </a:rPr>
              <a:t></a:t>
            </a:r>
            <a:r>
              <a:rPr sz="2400" spc="-15" dirty="0">
                <a:latin typeface="Times New Roman"/>
                <a:cs typeface="Times New Roman"/>
              </a:rPr>
              <a:t>(4</a:t>
            </a:r>
            <a:r>
              <a:rPr sz="2400" i="1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3/2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029045"/>
            <a:ext cx="6408420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exponen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ppr</a:t>
            </a:r>
            <a:r>
              <a:rPr sz="2400" spc="-15" dirty="0">
                <a:latin typeface="Times New Roman"/>
                <a:cs typeface="Times New Roman"/>
              </a:rPr>
              <a:t>oac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poor 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2687" y="366586"/>
            <a:ext cx="3536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4943" y="2901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8743" y="3355140"/>
            <a:ext cx="4978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74543" y="2977484"/>
            <a:ext cx="33020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2400"/>
              </a:lnSpc>
            </a:pP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5800" y="2896492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76199" y="761107"/>
                </a:moveTo>
                <a:lnTo>
                  <a:pt x="32707" y="749755"/>
                </a:lnTo>
                <a:lnTo>
                  <a:pt x="5169" y="720647"/>
                </a:lnTo>
                <a:lnTo>
                  <a:pt x="0" y="62597"/>
                </a:lnTo>
                <a:lnTo>
                  <a:pt x="1622" y="49503"/>
                </a:lnTo>
                <a:lnTo>
                  <a:pt x="23332" y="16875"/>
                </a:lnTo>
                <a:lnTo>
                  <a:pt x="48549" y="3416"/>
                </a:lnTo>
                <a:lnTo>
                  <a:pt x="633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6800" y="2895600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0" y="0"/>
                </a:moveTo>
                <a:lnTo>
                  <a:pt x="43492" y="11351"/>
                </a:lnTo>
                <a:lnTo>
                  <a:pt x="71030" y="40459"/>
                </a:lnTo>
                <a:lnTo>
                  <a:pt x="76199" y="63489"/>
                </a:lnTo>
                <a:lnTo>
                  <a:pt x="76199" y="698510"/>
                </a:lnTo>
                <a:lnTo>
                  <a:pt x="62582" y="734739"/>
                </a:lnTo>
                <a:lnTo>
                  <a:pt x="27650" y="757690"/>
                </a:lnTo>
                <a:lnTo>
                  <a:pt x="12806" y="7611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354217"/>
          </a:xfrm>
        </p:spPr>
        <p:txBody>
          <a:bodyPr/>
          <a:lstStyle/>
          <a:p>
            <a:pPr algn="ctr"/>
            <a:r>
              <a:rPr lang="en-US" sz="4400" dirty="0"/>
              <a:t>Catalan </a:t>
            </a:r>
            <a:r>
              <a:rPr lang="en-US" sz="4400" dirty="0" smtClean="0"/>
              <a:t>Numbers Example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026" name="Picture 2" descr="https://www.cut-the-knot.org/arithmetic/algebra/Catala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9" y="1219200"/>
            <a:ext cx="5410200" cy="48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7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45726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000" spc="-30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he</a:t>
            </a:r>
            <a:r>
              <a:rPr sz="4000" spc="-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15" dirty="0">
                <a:solidFill>
                  <a:srgbClr val="424456"/>
                </a:solidFill>
              </a:rPr>
              <a:t>tru</a:t>
            </a:r>
            <a:r>
              <a:rPr sz="4000" spc="-20" dirty="0">
                <a:solidFill>
                  <a:srgbClr val="424456"/>
                </a:solidFill>
              </a:rPr>
              <a:t>cture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of O</a:t>
            </a:r>
            <a:r>
              <a:rPr sz="4000" spc="-2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tima</a:t>
            </a:r>
            <a:r>
              <a:rPr sz="4000" spc="-10" dirty="0">
                <a:solidFill>
                  <a:srgbClr val="424456"/>
                </a:solidFill>
              </a:rPr>
              <a:t>l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a</a:t>
            </a:r>
            <a:r>
              <a:rPr sz="4000" spc="-15" dirty="0">
                <a:solidFill>
                  <a:srgbClr val="424456"/>
                </a:solidFill>
              </a:rPr>
              <a:t>r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spc="-20" dirty="0">
                <a:solidFill>
                  <a:srgbClr val="424456"/>
                </a:solidFill>
              </a:rPr>
              <a:t>n</a:t>
            </a:r>
            <a:r>
              <a:rPr sz="4000" spc="-15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20" dirty="0">
                <a:solidFill>
                  <a:srgbClr val="424456"/>
                </a:solidFill>
              </a:rPr>
              <a:t>izati</a:t>
            </a:r>
            <a:r>
              <a:rPr sz="4000" dirty="0">
                <a:solidFill>
                  <a:srgbClr val="424456"/>
                </a:solidFill>
              </a:rPr>
              <a:t>on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688238" y="1569795"/>
            <a:ext cx="7981315" cy="409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i..</a:t>
            </a:r>
            <a:r>
              <a:rPr sz="2550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5" dirty="0">
                <a:latin typeface="Times New Roman"/>
                <a:cs typeface="Times New Roman"/>
              </a:rPr>
              <a:t> re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fr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ct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292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550" baseline="-2124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2700" marR="3352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la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licati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erati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 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1841500" indent="-914400">
              <a:lnSpc>
                <a:spcPct val="100000"/>
              </a:lnSpc>
              <a:spcBef>
                <a:spcPts val="340"/>
              </a:spcBef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≤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&lt;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n</a:t>
            </a:r>
            <a:r>
              <a:rPr sz="2600" dirty="0">
                <a:latin typeface="Times New Roman"/>
                <a:cs typeface="Times New Roman"/>
              </a:rPr>
              <a:t>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spc="-5" dirty="0" smtClean="0">
                <a:latin typeface="Times New Roman"/>
                <a:cs typeface="Times New Roman"/>
              </a:rPr>
              <a:t>at</a:t>
            </a:r>
            <a:r>
              <a:rPr sz="2600" dirty="0" smtClean="0">
                <a:latin typeface="Times New Roman"/>
                <a:cs typeface="Times New Roman"/>
              </a:rPr>
              <a:t>:</a:t>
            </a:r>
          </a:p>
          <a:p>
            <a:pPr marL="1841500" marR="907415">
              <a:lnSpc>
                <a:spcPct val="112300"/>
              </a:lnSpc>
              <a:spcBef>
                <a:spcPts val="10"/>
              </a:spcBef>
            </a:pP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ir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5" dirty="0" smtClean="0">
                <a:latin typeface="Times New Roman"/>
                <a:cs typeface="Times New Roman"/>
              </a:rPr>
              <a:t> 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</a:t>
            </a:r>
            <a:r>
              <a:rPr sz="2600" spc="5" dirty="0" smtClean="0">
                <a:latin typeface="Times New Roman"/>
                <a:cs typeface="Times New Roman"/>
              </a:rPr>
              <a:t>Th</a:t>
            </a:r>
            <a:r>
              <a:rPr sz="2600" spc="-10" dirty="0" smtClean="0">
                <a:latin typeface="Times New Roman"/>
                <a:cs typeface="Times New Roman"/>
              </a:rPr>
              <a:t>e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45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F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spc="-5" dirty="0" smtClean="0">
                <a:latin typeface="Times New Roman"/>
                <a:cs typeface="Times New Roman"/>
              </a:rPr>
              <a:t>all</a:t>
            </a:r>
            <a:r>
              <a:rPr sz="2600" spc="-165" dirty="0" smtClean="0">
                <a:latin typeface="Times New Roman"/>
                <a:cs typeface="Times New Roman"/>
              </a:rPr>
              <a:t>y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m</a:t>
            </a:r>
            <a:r>
              <a:rPr sz="2600" spc="-5" dirty="0" smtClean="0">
                <a:latin typeface="Times New Roman"/>
                <a:cs typeface="Times New Roman"/>
              </a:rPr>
              <a:t>atrice</a:t>
            </a:r>
            <a:r>
              <a:rPr sz="2600" dirty="0" smtClean="0">
                <a:latin typeface="Times New Roman"/>
                <a:cs typeface="Times New Roman"/>
              </a:rPr>
              <a:t>s</a:t>
            </a:r>
            <a:r>
              <a:rPr sz="2600" spc="-13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r>
              <a:rPr sz="2600" spc="5" dirty="0" smtClean="0">
                <a:solidFill>
                  <a:srgbClr val="800000"/>
                </a:solidFill>
                <a:latin typeface="Times New Roman"/>
                <a:cs typeface="Times New Roman"/>
              </a:rPr>
              <a:t>n</a:t>
            </a:r>
            <a:r>
              <a:rPr sz="26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d</a:t>
            </a:r>
            <a:r>
              <a:rPr sz="2600" spc="-150" dirty="0" smtClean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are</a:t>
            </a:r>
            <a:endParaRPr sz="2600" dirty="0" smtClean="0">
              <a:latin typeface="Times New Roman"/>
              <a:cs typeface="Times New Roman"/>
            </a:endParaRPr>
          </a:p>
          <a:p>
            <a:pPr marL="12700">
              <a:lnSpc>
                <a:spcPts val="2805"/>
              </a:lnSpc>
            </a:pP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u</a:t>
            </a:r>
            <a:r>
              <a:rPr sz="2600" spc="-5" dirty="0" smtClean="0">
                <a:latin typeface="Times New Roman"/>
                <a:cs typeface="Times New Roman"/>
              </a:rPr>
              <a:t>lti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lie</a:t>
            </a:r>
            <a:r>
              <a:rPr sz="2600" dirty="0" smtClean="0">
                <a:latin typeface="Times New Roman"/>
                <a:cs typeface="Times New Roman"/>
              </a:rPr>
              <a:t>d</a:t>
            </a:r>
            <a:endParaRPr sz="2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093" rIns="0" bIns="0" rtlCol="0">
            <a:spAutoFit/>
          </a:bodyPr>
          <a:lstStyle/>
          <a:p>
            <a:pPr marL="2883535">
              <a:lnSpc>
                <a:spcPct val="100000"/>
              </a:lnSpc>
            </a:pPr>
            <a:r>
              <a:rPr sz="4400" spc="-5" dirty="0"/>
              <a:t>I</a:t>
            </a:r>
            <a:r>
              <a:rPr sz="4400" dirty="0"/>
              <a:t>nt</a:t>
            </a:r>
            <a:r>
              <a:rPr sz="4400" spc="-5" dirty="0"/>
              <a:t>r</a:t>
            </a:r>
            <a:r>
              <a:rPr sz="4400" dirty="0"/>
              <a:t>oducti</a:t>
            </a:r>
            <a:r>
              <a:rPr sz="4400" spc="-5" dirty="0"/>
              <a:t>o</a:t>
            </a:r>
            <a:r>
              <a:rPr sz="4400"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9740" y="1435195"/>
            <a:ext cx="8138795" cy="442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gm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ke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nd-</a:t>
            </a:r>
            <a:r>
              <a:rPr sz="2400" spc="-15" dirty="0">
                <a:latin typeface="Times New Roman"/>
                <a:cs typeface="Times New Roman"/>
              </a:rPr>
              <a:t>conque</a:t>
            </a:r>
            <a:r>
              <a:rPr sz="2400" dirty="0">
                <a:latin typeface="Times New Roman"/>
                <a:cs typeface="Times New Roman"/>
              </a:rPr>
              <a:t>r</a:t>
            </a: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MS PGothic"/>
                <a:cs typeface="MS PGothic"/>
              </a:rPr>
              <a:t>“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abu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code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92710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du</a:t>
            </a:r>
            <a:r>
              <a:rPr sz="2000" spc="-10" dirty="0">
                <a:latin typeface="Times New Roman"/>
                <a:cs typeface="Times New Roman"/>
              </a:rPr>
              <a:t>li</a:t>
            </a:r>
            <a:r>
              <a:rPr sz="2000" spc="5" dirty="0">
                <a:latin typeface="Times New Roman"/>
                <a:cs typeface="Times New Roman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ca</a:t>
            </a:r>
            <a:r>
              <a:rPr sz="2000" spc="-10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illi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nd-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onque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DAC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ove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wo</a:t>
            </a:r>
            <a:r>
              <a:rPr sz="2000" dirty="0">
                <a:latin typeface="Times New Roman"/>
                <a:cs typeface="Times New Roman"/>
              </a:rPr>
              <a:t>rk</a:t>
            </a:r>
          </a:p>
          <a:p>
            <a:pPr marL="1612900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3535" algn="l"/>
              </a:tabLst>
            </a:pPr>
            <a:r>
              <a:rPr sz="2000" spc="-5" dirty="0">
                <a:latin typeface="Times New Roman"/>
                <a:cs typeface="Times New Roman"/>
              </a:rPr>
              <a:t>Re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ubp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bl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DP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ju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1612265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29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8734" y="-15240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1058" y="1629436"/>
            <a:ext cx="8052434" cy="4072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spc="30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</a:t>
            </a:r>
          </a:p>
          <a:p>
            <a:pPr marL="9271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800000"/>
                </a:solidFill>
                <a:latin typeface="Times New Roman"/>
                <a:cs typeface="Times New Roman"/>
              </a:rPr>
              <a:t>or s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80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sz="2400" spc="1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ue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69900" marR="1252220" indent="-457200">
              <a:lnSpc>
                <a:spcPct val="1223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 </a:t>
            </a:r>
            <a:endParaRPr lang="en-US" sz="2600" dirty="0" smtClean="0">
              <a:latin typeface="Times New Roman"/>
              <a:cs typeface="Times New Roman"/>
            </a:endParaRPr>
          </a:p>
          <a:p>
            <a:pPr marL="469900" marR="1252220" lvl="1">
              <a:lnSpc>
                <a:spcPct val="122300"/>
              </a:lnSpc>
              <a:buClr>
                <a:srgbClr val="438086"/>
              </a:buClr>
              <a:buSzPct val="59615"/>
              <a:tabLst>
                <a:tab pos="332740" algn="l"/>
              </a:tabLst>
            </a:pPr>
            <a:r>
              <a:rPr lang="en-US" sz="2600" dirty="0">
                <a:latin typeface="Times New Roman"/>
                <a:cs typeface="Times New Roman"/>
              </a:rPr>
              <a:t>	</a:t>
            </a:r>
            <a:r>
              <a:rPr lang="en-US" sz="2600" dirty="0" smtClean="0">
                <a:latin typeface="Times New Roman"/>
                <a:cs typeface="Times New Roman"/>
              </a:rPr>
              <a:t>  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pu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695"/>
              </a:spcBef>
              <a:tabLst>
                <a:tab pos="1275715" algn="l"/>
              </a:tabLst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lang="en-US" sz="2600" dirty="0" smtClean="0">
                <a:latin typeface="Times New Roman"/>
                <a:cs typeface="Times New Roman"/>
              </a:rPr>
              <a:t>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 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g</a:t>
            </a:r>
            <a:r>
              <a:rPr sz="2600" spc="-155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lang="en-US" sz="2600" spc="-2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</a:t>
            </a:r>
            <a:r>
              <a:rPr sz="2600" spc="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>
              <a:latin typeface="Times New Roman"/>
              <a:cs typeface="Times New Roman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28734" y="24955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19828" y="497128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303" y="2509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01" y="1309356"/>
            <a:ext cx="8281192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" marR="252729" indent="-830580">
              <a:lnSpc>
                <a:spcPct val="1227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ation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Times New Roman"/>
                <a:cs typeface="Times New Roman"/>
              </a:rPr>
              <a:t>opti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25" dirty="0" smtClean="0">
                <a:latin typeface="Times New Roman"/>
                <a:cs typeface="Times New Roman"/>
              </a:rPr>
              <a:t>a</a:t>
            </a:r>
            <a:r>
              <a:rPr lang="en-US" sz="2800" spc="-25" dirty="0" smtClean="0">
                <a:latin typeface="Times New Roman"/>
                <a:cs typeface="Times New Roman"/>
              </a:rPr>
              <a:t>l</a:t>
            </a:r>
            <a:r>
              <a:rPr lang="en-US"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err="1" smtClean="0">
                <a:latin typeface="Times New Roman"/>
                <a:cs typeface="Times New Roman"/>
              </a:rPr>
              <a:t>p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5" dirty="0" err="1" smtClean="0">
                <a:latin typeface="Times New Roman"/>
                <a:cs typeface="Times New Roman"/>
              </a:rPr>
              <a:t>r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nth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si</a:t>
            </a:r>
            <a:r>
              <a:rPr sz="2800" spc="-20" dirty="0" err="1" smtClean="0">
                <a:latin typeface="Times New Roman"/>
                <a:cs typeface="Times New Roman"/>
              </a:rPr>
              <a:t>z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10" dirty="0" err="1" smtClean="0">
                <a:latin typeface="Times New Roman"/>
                <a:cs typeface="Times New Roman"/>
              </a:rPr>
              <a:t>tio</a:t>
            </a:r>
            <a:r>
              <a:rPr sz="2800" spc="-15" dirty="0" err="1" smtClean="0">
                <a:latin typeface="Times New Roman"/>
                <a:cs typeface="Times New Roman"/>
              </a:rPr>
              <a:t>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endParaRPr lang="en-US" sz="2800" spc="-10" dirty="0" smtClean="0">
              <a:latin typeface="Times New Roman"/>
              <a:cs typeface="Times New Roman"/>
            </a:endParaRPr>
          </a:p>
          <a:p>
            <a:pPr marL="12700" marR="252729">
              <a:lnSpc>
                <a:spcPct val="122700"/>
              </a:lnSpc>
              <a:tabLst>
                <a:tab pos="355600" algn="l"/>
              </a:tabLst>
            </a:pPr>
            <a:r>
              <a:rPr lang="en-US"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				</a:t>
            </a:r>
            <a:r>
              <a:rPr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8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469265" lvl="1">
              <a:lnSpc>
                <a:spcPct val="100000"/>
              </a:lnSpc>
              <a:spcBef>
                <a:spcPts val="68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775" baseline="-21021" dirty="0">
              <a:latin typeface="Times New Roman"/>
              <a:cs typeface="Times New Roman"/>
            </a:endParaRPr>
          </a:p>
          <a:p>
            <a:pPr marL="469265" marR="5080" lvl="1">
              <a:lnSpc>
                <a:spcPct val="119600"/>
              </a:lnSpc>
              <a:spcBef>
                <a:spcPts val="1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shou</a:t>
            </a:r>
            <a:r>
              <a:rPr sz="2800" spc="-15" dirty="0">
                <a:latin typeface="Times New Roman"/>
                <a:cs typeface="Times New Roman"/>
              </a:rPr>
              <a:t>ld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100" y="4598587"/>
            <a:ext cx="8153400" cy="1600200"/>
          </a:xfrm>
          <a:prstGeom prst="rect">
            <a:avLst/>
          </a:prstGeom>
          <a:solidFill>
            <a:srgbClr val="CCFFCC"/>
          </a:solidFill>
          <a:ln w="9524">
            <a:solidFill>
              <a:srgbClr val="00CC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4960" marR="362585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7216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opt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al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tu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ith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olut</a:t>
            </a:r>
            <a:r>
              <a:rPr sz="2400" spc="-5" dirty="0">
                <a:latin typeface="Times New Roman"/>
                <a:cs typeface="Times New Roman"/>
              </a:rPr>
              <a:t>io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exi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65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dirty="0">
                <a:solidFill>
                  <a:srgbClr val="424456"/>
                </a:solidFill>
              </a:rPr>
              <a:t> S</a:t>
            </a:r>
            <a:r>
              <a:rPr sz="4400" spc="-25" dirty="0">
                <a:solidFill>
                  <a:srgbClr val="424456"/>
                </a:solidFill>
              </a:rPr>
              <a:t>o</a:t>
            </a:r>
            <a:r>
              <a:rPr sz="4400" spc="-10" dirty="0">
                <a:solidFill>
                  <a:srgbClr val="424456"/>
                </a:solidFill>
              </a:rPr>
              <a:t>l</a:t>
            </a:r>
            <a:r>
              <a:rPr sz="4400" spc="-25" dirty="0">
                <a:solidFill>
                  <a:srgbClr val="424456"/>
                </a:solidFill>
              </a:rPr>
              <a:t>u</a:t>
            </a:r>
            <a:r>
              <a:rPr sz="4400" spc="-10" dirty="0">
                <a:solidFill>
                  <a:srgbClr val="424456"/>
                </a:solidFill>
              </a:rPr>
              <a:t>t</a:t>
            </a:r>
            <a:r>
              <a:rPr sz="4400" spc="-25" dirty="0">
                <a:solidFill>
                  <a:srgbClr val="424456"/>
                </a:solidFill>
              </a:rPr>
              <a:t>ion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303434" y="1605883"/>
            <a:ext cx="8537130" cy="4190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8805">
              <a:lnSpc>
                <a:spcPct val="100000"/>
              </a:lnSpc>
            </a:pPr>
            <a:r>
              <a:rPr sz="2400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: 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ss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de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2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operations</a:t>
            </a:r>
            <a:r>
              <a:rPr sz="2400" spc="10" dirty="0" smtClean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neede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i..j</a:t>
            </a:r>
            <a:endParaRPr sz="2775" baseline="-21021" dirty="0">
              <a:latin typeface="Times New Roman"/>
              <a:cs typeface="Times New Roman"/>
            </a:endParaRPr>
          </a:p>
          <a:p>
            <a:pPr marL="12700" indent="914400">
              <a:lnSpc>
                <a:spcPct val="100000"/>
              </a:lnSpc>
              <a:spcBef>
                <a:spcPts val="695"/>
              </a:spcBef>
            </a:pP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op</a:t>
            </a:r>
            <a:r>
              <a:rPr sz="2400" i="1" spc="1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c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os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t of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or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g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nal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p</a:t>
            </a:r>
            <a:r>
              <a:rPr sz="2400" i="1" spc="-85" dirty="0">
                <a:solidFill>
                  <a:srgbClr val="808080"/>
                </a:solidFill>
                <a:latin typeface="Times New Roman"/>
                <a:cs typeface="Times New Roman"/>
              </a:rPr>
              <a:t>r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ob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l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808080"/>
                </a:solidFill>
                <a:latin typeface="Times New Roman"/>
                <a:cs typeface="Times New Roman"/>
              </a:rPr>
              <a:t>1,n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775" spc="21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y?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6204" y="3640835"/>
            <a:ext cx="4584192" cy="928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8676" y="4067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90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S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88340" y="1532731"/>
            <a:ext cx="6765925" cy="193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ase </a:t>
            </a:r>
            <a:r>
              <a:rPr sz="2400" spc="-10" dirty="0">
                <a:latin typeface="Times New Roman"/>
                <a:cs typeface="Times New Roman"/>
              </a:rPr>
              <a:t>case: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dirty="0">
                <a:latin typeface="Times New Roman"/>
                <a:cs typeface="Times New Roman"/>
              </a:rPr>
              <a:t>(s</a:t>
            </a:r>
            <a:r>
              <a:rPr sz="2400" spc="-10" dirty="0">
                <a:latin typeface="Times New Roman"/>
                <a:cs typeface="Times New Roman"/>
              </a:rPr>
              <a:t>ing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trix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 indent="-914400">
              <a:lnSpc>
                <a:spcPct val="1042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3846165"/>
            <a:ext cx="215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3657600"/>
            <a:ext cx="4495800" cy="8382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latin typeface="Times New Roman"/>
                <a:cs typeface="Times New Roman"/>
              </a:rPr>
              <a:t>=</a:t>
            </a:r>
            <a:r>
              <a:rPr sz="3600" spc="-15" baseline="13888" dirty="0"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1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40" y="4609689"/>
            <a:ext cx="855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9273" y="4609689"/>
            <a:ext cx="5995035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 marR="1117600" indent="-9525">
              <a:lnSpc>
                <a:spcPct val="1042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3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…j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852" y="79412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93140" y="1156982"/>
            <a:ext cx="522605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tion:</a:t>
            </a:r>
            <a:endParaRPr sz="2800" dirty="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67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hos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808" y="4242020"/>
            <a:ext cx="177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5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8624" y="4242017"/>
            <a:ext cx="793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  <a:tabLst>
                <a:tab pos="396240" algn="l"/>
              </a:tabLst>
            </a:pPr>
            <a:r>
              <a:rPr sz="2800" spc="-10" dirty="0">
                <a:latin typeface="Times New Roman"/>
                <a:cs typeface="Times New Roman"/>
              </a:rPr>
              <a:t>if	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322" y="4754069"/>
            <a:ext cx="67754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775" i="1" spc="-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311" y="5266197"/>
            <a:ext cx="88074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8639" y="4114870"/>
            <a:ext cx="149860" cy="1447800"/>
          </a:xfrm>
          <a:custGeom>
            <a:avLst/>
            <a:gdLst/>
            <a:ahLst/>
            <a:cxnLst/>
            <a:rect l="l" t="t" r="r" b="b"/>
            <a:pathLst>
              <a:path w="149860" h="1447800">
                <a:moveTo>
                  <a:pt x="149760" y="1447728"/>
                </a:moveTo>
                <a:lnTo>
                  <a:pt x="109021" y="1429058"/>
                </a:lnTo>
                <a:lnTo>
                  <a:pt x="86704" y="1394841"/>
                </a:lnTo>
                <a:lnTo>
                  <a:pt x="74763" y="1348555"/>
                </a:lnTo>
                <a:lnTo>
                  <a:pt x="73560" y="844474"/>
                </a:lnTo>
                <a:lnTo>
                  <a:pt x="72768" y="827014"/>
                </a:lnTo>
                <a:lnTo>
                  <a:pt x="61770" y="779979"/>
                </a:lnTo>
                <a:lnTo>
                  <a:pt x="40160" y="744642"/>
                </a:lnTo>
                <a:lnTo>
                  <a:pt x="0" y="723899"/>
                </a:lnTo>
                <a:lnTo>
                  <a:pt x="10482" y="722604"/>
                </a:lnTo>
                <a:lnTo>
                  <a:pt x="47322" y="694894"/>
                </a:lnTo>
                <a:lnTo>
                  <a:pt x="66104" y="655493"/>
                </a:lnTo>
                <a:lnTo>
                  <a:pt x="73546" y="605530"/>
                </a:lnTo>
                <a:lnTo>
                  <a:pt x="73560" y="120574"/>
                </a:lnTo>
                <a:lnTo>
                  <a:pt x="74352" y="103114"/>
                </a:lnTo>
                <a:lnTo>
                  <a:pt x="85350" y="56079"/>
                </a:lnTo>
                <a:lnTo>
                  <a:pt x="106960" y="20742"/>
                </a:lnTo>
                <a:lnTo>
                  <a:pt x="136196" y="1834"/>
                </a:lnTo>
                <a:lnTo>
                  <a:pt x="1471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82242" y="5266171"/>
            <a:ext cx="407035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10160">
              <a:lnSpc>
                <a:spcPct val="76100"/>
              </a:lnSpc>
            </a:pP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{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775" i="1" spc="-300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4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+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2775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spc="322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r>
              <a:rPr sz="2800" spc="-15" dirty="0">
                <a:latin typeface="Times New Roman"/>
                <a:cs typeface="Times New Roman"/>
              </a:rPr>
              <a:t>}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Symbol"/>
                <a:cs typeface="Symbol"/>
              </a:rPr>
              <a:t></a:t>
            </a:r>
            <a:r>
              <a:rPr sz="28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30" dirty="0">
                <a:latin typeface="Times New Roman"/>
                <a:cs typeface="Times New Roman"/>
              </a:rPr>
              <a:t>&lt;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3000" y="3962400"/>
            <a:ext cx="7239000" cy="2057400"/>
          </a:xfrm>
          <a:custGeom>
            <a:avLst/>
            <a:gdLst/>
            <a:ahLst/>
            <a:cxnLst/>
            <a:rect l="l" t="t" r="r" b="b"/>
            <a:pathLst>
              <a:path w="7239000" h="2057400">
                <a:moveTo>
                  <a:pt x="0" y="2057399"/>
                </a:moveTo>
                <a:lnTo>
                  <a:pt x="7238999" y="2057399"/>
                </a:lnTo>
                <a:lnTo>
                  <a:pt x="7238999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35" y="43816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672" y="1165579"/>
            <a:ext cx="8357870" cy="356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3150" i="1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i="1" spc="-382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va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355600" marR="75755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kee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ac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052830" indent="-286385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22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plit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sub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..j</a:t>
            </a:r>
            <a:endParaRPr sz="3150" baseline="-21164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67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=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9417" y="4802393"/>
            <a:ext cx="381635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=</a:t>
            </a:r>
            <a:r>
              <a:rPr sz="4200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850" i="1" spc="-2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+</a:t>
            </a:r>
            <a:r>
              <a:rPr sz="4200" spc="-15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1850" spc="5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9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44" baseline="13888" dirty="0">
                <a:latin typeface="Times New Roman"/>
                <a:cs typeface="Times New Roman"/>
              </a:rPr>
              <a:t>+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1850" spc="10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185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spc="2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3117" y="4802393"/>
            <a:ext cx="7981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holds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sz="4400" spc="-5" dirty="0"/>
              <a:t>Dir</a:t>
            </a:r>
            <a:r>
              <a:rPr sz="4400" dirty="0"/>
              <a:t>ect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Recu</a:t>
            </a:r>
            <a:r>
              <a:rPr sz="4400" spc="-5" dirty="0"/>
              <a:t>r</a:t>
            </a:r>
            <a:r>
              <a:rPr sz="4400" dirty="0"/>
              <a:t>sion: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I</a:t>
            </a:r>
            <a:r>
              <a:rPr sz="4400" dirty="0"/>
              <a:t>ne</a:t>
            </a:r>
            <a:r>
              <a:rPr sz="4400" spc="-5" dirty="0"/>
              <a:t>ff</a:t>
            </a:r>
            <a:r>
              <a:rPr sz="4400" dirty="0"/>
              <a:t>icient!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4088" y="3212594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455" y="0"/>
                </a:lnTo>
              </a:path>
            </a:pathLst>
          </a:custGeom>
          <a:ln w="12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607407"/>
            <a:ext cx="8237855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ant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obs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on: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have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ve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400" spc="-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cho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ts val="2375"/>
              </a:lnSpc>
              <a:spcBef>
                <a:spcPts val="865"/>
              </a:spcBef>
            </a:pP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…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450" baseline="36231" dirty="0">
                <a:latin typeface="Times New Roman"/>
                <a:cs typeface="Times New Roman"/>
              </a:rPr>
              <a:t>1</a:t>
            </a:r>
            <a:r>
              <a:rPr sz="3450" spc="89" baseline="36231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4675" algn="ctr">
              <a:lnSpc>
                <a:spcPts val="1810"/>
              </a:lnSpc>
            </a:pPr>
            <a:r>
              <a:rPr sz="230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ts val="2435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ecursive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on 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urr</a:t>
            </a:r>
            <a:r>
              <a:rPr sz="2400" spc="-15" dirty="0">
                <a:latin typeface="Times New Roman"/>
                <a:cs typeface="Times New Roman"/>
              </a:rPr>
              <a:t>ence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encount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any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</a:t>
            </a:r>
            <a:r>
              <a:rPr sz="2400" spc="-65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Times New Roman"/>
                <a:cs typeface="Times New Roman"/>
              </a:rPr>
              <a:t>ferent</a:t>
            </a:r>
            <a:r>
              <a:rPr sz="2400" spc="-15" dirty="0">
                <a:latin typeface="Times New Roman"/>
                <a:cs typeface="Times New Roman"/>
              </a:rPr>
              <a:t> branche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endParaRPr sz="2400">
              <a:latin typeface="Times New Roman"/>
              <a:cs typeface="Times New Roman"/>
            </a:endParaRPr>
          </a:p>
          <a:p>
            <a:pPr marL="355600" marR="18415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ope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6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s,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ond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ant 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pp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cab</a:t>
            </a:r>
            <a:r>
              <a:rPr sz="2400" spc="-5" dirty="0">
                <a:latin typeface="Times New Roman"/>
                <a:cs typeface="Times New Roman"/>
              </a:rPr>
              <a:t>il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 progr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434" y="1607407"/>
            <a:ext cx="8249381" cy="369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bo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-up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</a:t>
            </a: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</a:t>
            </a:r>
            <a:r>
              <a:rPr sz="2400" spc="-15" dirty="0">
                <a:latin typeface="Times New Roman"/>
                <a:cs typeface="Times New Roman"/>
              </a:rPr>
              <a:t>x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284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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300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nput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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Symbol"/>
                <a:cs typeface="Symbol"/>
              </a:rPr>
              <a:t>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Font typeface="Symbol"/>
              <a:buChar char=""/>
            </a:pPr>
            <a:endParaRPr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oce</a:t>
            </a:r>
            <a:r>
              <a:rPr sz="2400" dirty="0">
                <a:latin typeface="Times New Roman"/>
                <a:cs typeface="Times New Roman"/>
              </a:rPr>
              <a:t>dur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ll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aux</a:t>
            </a:r>
            <a:r>
              <a:rPr sz="2400" spc="-5" dirty="0">
                <a:latin typeface="Times New Roman"/>
                <a:cs typeface="Times New Roman"/>
              </a:rPr>
              <a:t>ili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  <a:tab pos="5146675" algn="l"/>
              </a:tabLst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</a:t>
            </a:r>
            <a:r>
              <a:rPr sz="2400" spc="-5" dirty="0">
                <a:latin typeface="Times New Roman"/>
                <a:cs typeface="Times New Roman"/>
              </a:rPr>
              <a:t>st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marR="5080" indent="-286385">
              <a:lnSpc>
                <a:spcPct val="110000"/>
              </a:lnSpc>
              <a:spcBef>
                <a:spcPts val="575"/>
              </a:spcBef>
              <a:buFont typeface="Symbol"/>
              <a:buChar char=""/>
              <a:tabLst>
                <a:tab pos="756920" algn="l"/>
                <a:tab pos="2685415" algn="l"/>
                <a:tab pos="3646804" algn="l"/>
              </a:tabLst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dirty="0">
                <a:latin typeface="Times New Roman"/>
                <a:cs typeface="Times New Roman"/>
              </a:rPr>
              <a:t>	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ords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ach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5" name="object 5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2204" y="1583436"/>
            <a:ext cx="5574792" cy="1231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9976" y="2162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Bo</a:t>
            </a:r>
            <a:r>
              <a:rPr sz="4400" spc="-15" dirty="0">
                <a:solidFill>
                  <a:srgbClr val="424456"/>
                </a:solidFill>
              </a:rPr>
              <a:t>tt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40" dirty="0">
                <a:solidFill>
                  <a:srgbClr val="424456"/>
                </a:solidFill>
              </a:rPr>
              <a:t>m</a:t>
            </a:r>
            <a:r>
              <a:rPr sz="4400" dirty="0">
                <a:solidFill>
                  <a:srgbClr val="424456"/>
                </a:solidFill>
              </a:rPr>
              <a:t>-up 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35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putati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3" name="object 13"/>
          <p:cNvSpPr/>
          <p:nvPr/>
        </p:nvSpPr>
        <p:spPr>
          <a:xfrm>
            <a:off x="2057400" y="1752600"/>
            <a:ext cx="4746193" cy="809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3358484"/>
            <a:ext cx="7284084" cy="2864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0">
              <a:lnSpc>
                <a:spcPct val="100000"/>
              </a:lnSpc>
            </a:pPr>
            <a:r>
              <a:rPr sz="2800" spc="-10" dirty="0" smtClean="0">
                <a:latin typeface="Times New Roman"/>
                <a:cs typeface="Times New Roman"/>
              </a:rPr>
              <a:t>H</a:t>
            </a:r>
            <a:r>
              <a:rPr sz="2800" dirty="0" smtClean="0">
                <a:latin typeface="Times New Roman"/>
                <a:cs typeface="Times New Roman"/>
              </a:rPr>
              <a:t>ow</a:t>
            </a:r>
            <a:r>
              <a:rPr sz="2800" spc="5" dirty="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c</a:t>
            </a:r>
            <a:r>
              <a:rPr sz="2800" dirty="0">
                <a:latin typeface="Times New Roman"/>
                <a:cs typeface="Times New Roman"/>
              </a:rPr>
              <a:t>hoos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de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oce</a:t>
            </a:r>
            <a:r>
              <a:rPr sz="2800" dirty="0">
                <a:latin typeface="Times New Roman"/>
                <a:cs typeface="Times New Roman"/>
              </a:rPr>
              <a:t>ss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s?</a:t>
            </a: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ve 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ake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ure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 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fo</a:t>
            </a:r>
            <a:r>
              <a:rPr sz="2800" dirty="0">
                <a:latin typeface="Times New Roman"/>
                <a:cs typeface="Times New Roman"/>
              </a:rPr>
              <a:t>r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5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have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bee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7480" y="2193035"/>
            <a:ext cx="2311907" cy="2831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4571" y="3572255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3200" y="2212848"/>
            <a:ext cx="2222500" cy="2740660"/>
          </a:xfrm>
          <a:custGeom>
            <a:avLst/>
            <a:gdLst/>
            <a:ahLst/>
            <a:cxnLst/>
            <a:rect l="l" t="t" r="r" b="b"/>
            <a:pathLst>
              <a:path w="2222500" h="2740660">
                <a:moveTo>
                  <a:pt x="894825" y="24383"/>
                </a:moveTo>
                <a:lnTo>
                  <a:pt x="881609" y="24383"/>
                </a:lnTo>
                <a:lnTo>
                  <a:pt x="869437" y="30479"/>
                </a:lnTo>
                <a:lnTo>
                  <a:pt x="838075" y="54863"/>
                </a:lnTo>
                <a:lnTo>
                  <a:pt x="820351" y="79247"/>
                </a:lnTo>
                <a:lnTo>
                  <a:pt x="812112" y="88391"/>
                </a:lnTo>
                <a:lnTo>
                  <a:pt x="804140" y="97535"/>
                </a:lnTo>
                <a:lnTo>
                  <a:pt x="796324" y="106679"/>
                </a:lnTo>
                <a:lnTo>
                  <a:pt x="785943" y="115823"/>
                </a:lnTo>
                <a:lnTo>
                  <a:pt x="776994" y="121919"/>
                </a:lnTo>
                <a:lnTo>
                  <a:pt x="769304" y="128015"/>
                </a:lnTo>
                <a:lnTo>
                  <a:pt x="762696" y="131063"/>
                </a:lnTo>
                <a:lnTo>
                  <a:pt x="756998" y="137159"/>
                </a:lnTo>
                <a:lnTo>
                  <a:pt x="752035" y="140207"/>
                </a:lnTo>
                <a:lnTo>
                  <a:pt x="747632" y="146303"/>
                </a:lnTo>
                <a:lnTo>
                  <a:pt x="743616" y="149351"/>
                </a:lnTo>
                <a:lnTo>
                  <a:pt x="739811" y="155447"/>
                </a:lnTo>
                <a:lnTo>
                  <a:pt x="736044" y="158495"/>
                </a:lnTo>
                <a:lnTo>
                  <a:pt x="732140" y="164591"/>
                </a:lnTo>
                <a:lnTo>
                  <a:pt x="727924" y="170687"/>
                </a:lnTo>
                <a:lnTo>
                  <a:pt x="723223" y="179831"/>
                </a:lnTo>
                <a:lnTo>
                  <a:pt x="717863" y="188975"/>
                </a:lnTo>
                <a:lnTo>
                  <a:pt x="704464" y="213359"/>
                </a:lnTo>
                <a:lnTo>
                  <a:pt x="696078" y="225551"/>
                </a:lnTo>
                <a:lnTo>
                  <a:pt x="687772" y="240791"/>
                </a:lnTo>
                <a:lnTo>
                  <a:pt x="679717" y="252983"/>
                </a:lnTo>
                <a:lnTo>
                  <a:pt x="664865" y="274319"/>
                </a:lnTo>
                <a:lnTo>
                  <a:pt x="658319" y="283463"/>
                </a:lnTo>
                <a:lnTo>
                  <a:pt x="652527" y="292607"/>
                </a:lnTo>
                <a:lnTo>
                  <a:pt x="647615" y="304799"/>
                </a:lnTo>
                <a:lnTo>
                  <a:pt x="643710" y="313943"/>
                </a:lnTo>
                <a:lnTo>
                  <a:pt x="640399" y="326135"/>
                </a:lnTo>
                <a:lnTo>
                  <a:pt x="637849" y="335279"/>
                </a:lnTo>
                <a:lnTo>
                  <a:pt x="635941" y="341375"/>
                </a:lnTo>
                <a:lnTo>
                  <a:pt x="634557" y="344423"/>
                </a:lnTo>
                <a:lnTo>
                  <a:pt x="633577" y="350519"/>
                </a:lnTo>
                <a:lnTo>
                  <a:pt x="632883" y="350519"/>
                </a:lnTo>
                <a:lnTo>
                  <a:pt x="632356" y="353567"/>
                </a:lnTo>
                <a:lnTo>
                  <a:pt x="631329" y="353567"/>
                </a:lnTo>
                <a:lnTo>
                  <a:pt x="630592" y="356615"/>
                </a:lnTo>
                <a:lnTo>
                  <a:pt x="629547" y="356615"/>
                </a:lnTo>
                <a:lnTo>
                  <a:pt x="628075" y="359663"/>
                </a:lnTo>
                <a:lnTo>
                  <a:pt x="626059" y="362711"/>
                </a:lnTo>
                <a:lnTo>
                  <a:pt x="623379" y="365759"/>
                </a:lnTo>
                <a:lnTo>
                  <a:pt x="619916" y="371855"/>
                </a:lnTo>
                <a:lnTo>
                  <a:pt x="615552" y="380999"/>
                </a:lnTo>
                <a:lnTo>
                  <a:pt x="610168" y="390143"/>
                </a:lnTo>
                <a:lnTo>
                  <a:pt x="604630" y="402335"/>
                </a:lnTo>
                <a:lnTo>
                  <a:pt x="599847" y="414527"/>
                </a:lnTo>
                <a:lnTo>
                  <a:pt x="595168" y="426719"/>
                </a:lnTo>
                <a:lnTo>
                  <a:pt x="589942" y="435863"/>
                </a:lnTo>
                <a:lnTo>
                  <a:pt x="563833" y="469391"/>
                </a:lnTo>
                <a:lnTo>
                  <a:pt x="527129" y="499871"/>
                </a:lnTo>
                <a:lnTo>
                  <a:pt x="519493" y="515111"/>
                </a:lnTo>
                <a:lnTo>
                  <a:pt x="510728" y="536447"/>
                </a:lnTo>
                <a:lnTo>
                  <a:pt x="503869" y="551687"/>
                </a:lnTo>
                <a:lnTo>
                  <a:pt x="496963" y="560831"/>
                </a:lnTo>
                <a:lnTo>
                  <a:pt x="490674" y="573023"/>
                </a:lnTo>
                <a:lnTo>
                  <a:pt x="485669" y="582167"/>
                </a:lnTo>
                <a:lnTo>
                  <a:pt x="481938" y="594359"/>
                </a:lnTo>
                <a:lnTo>
                  <a:pt x="479526" y="606551"/>
                </a:lnTo>
                <a:lnTo>
                  <a:pt x="477430" y="618743"/>
                </a:lnTo>
                <a:lnTo>
                  <a:pt x="474647" y="630935"/>
                </a:lnTo>
                <a:lnTo>
                  <a:pt x="470394" y="643127"/>
                </a:lnTo>
                <a:lnTo>
                  <a:pt x="466793" y="655319"/>
                </a:lnTo>
                <a:lnTo>
                  <a:pt x="463767" y="661415"/>
                </a:lnTo>
                <a:lnTo>
                  <a:pt x="461243" y="667511"/>
                </a:lnTo>
                <a:lnTo>
                  <a:pt x="459146" y="673607"/>
                </a:lnTo>
                <a:lnTo>
                  <a:pt x="457401" y="676655"/>
                </a:lnTo>
                <a:lnTo>
                  <a:pt x="455933" y="679703"/>
                </a:lnTo>
                <a:lnTo>
                  <a:pt x="454668" y="682751"/>
                </a:lnTo>
                <a:lnTo>
                  <a:pt x="451339" y="682751"/>
                </a:lnTo>
                <a:lnTo>
                  <a:pt x="450136" y="685799"/>
                </a:lnTo>
                <a:lnTo>
                  <a:pt x="448762" y="685799"/>
                </a:lnTo>
                <a:lnTo>
                  <a:pt x="447142" y="688847"/>
                </a:lnTo>
                <a:lnTo>
                  <a:pt x="445200" y="688847"/>
                </a:lnTo>
                <a:lnTo>
                  <a:pt x="442863" y="694943"/>
                </a:lnTo>
                <a:lnTo>
                  <a:pt x="440056" y="697991"/>
                </a:lnTo>
                <a:lnTo>
                  <a:pt x="436703" y="704087"/>
                </a:lnTo>
                <a:lnTo>
                  <a:pt x="432731" y="713231"/>
                </a:lnTo>
                <a:lnTo>
                  <a:pt x="425790" y="728471"/>
                </a:lnTo>
                <a:lnTo>
                  <a:pt x="420121" y="743711"/>
                </a:lnTo>
                <a:lnTo>
                  <a:pt x="415599" y="752855"/>
                </a:lnTo>
                <a:lnTo>
                  <a:pt x="412103" y="761999"/>
                </a:lnTo>
                <a:lnTo>
                  <a:pt x="409508" y="768095"/>
                </a:lnTo>
                <a:lnTo>
                  <a:pt x="407692" y="774191"/>
                </a:lnTo>
                <a:lnTo>
                  <a:pt x="406530" y="777239"/>
                </a:lnTo>
                <a:lnTo>
                  <a:pt x="405899" y="780287"/>
                </a:lnTo>
                <a:lnTo>
                  <a:pt x="405677" y="780287"/>
                </a:lnTo>
                <a:lnTo>
                  <a:pt x="405739" y="783335"/>
                </a:lnTo>
                <a:lnTo>
                  <a:pt x="406223" y="783335"/>
                </a:lnTo>
                <a:lnTo>
                  <a:pt x="406399" y="786383"/>
                </a:lnTo>
                <a:lnTo>
                  <a:pt x="405999" y="789431"/>
                </a:lnTo>
                <a:lnTo>
                  <a:pt x="405178" y="792479"/>
                </a:lnTo>
                <a:lnTo>
                  <a:pt x="403778" y="798575"/>
                </a:lnTo>
                <a:lnTo>
                  <a:pt x="401675" y="804671"/>
                </a:lnTo>
                <a:lnTo>
                  <a:pt x="398746" y="813815"/>
                </a:lnTo>
                <a:lnTo>
                  <a:pt x="394868" y="822959"/>
                </a:lnTo>
                <a:lnTo>
                  <a:pt x="389875" y="835151"/>
                </a:lnTo>
                <a:lnTo>
                  <a:pt x="373902" y="871727"/>
                </a:lnTo>
                <a:lnTo>
                  <a:pt x="366286" y="908303"/>
                </a:lnTo>
                <a:lnTo>
                  <a:pt x="363419" y="920495"/>
                </a:lnTo>
                <a:lnTo>
                  <a:pt x="355944" y="932687"/>
                </a:lnTo>
                <a:lnTo>
                  <a:pt x="347683" y="941831"/>
                </a:lnTo>
                <a:lnTo>
                  <a:pt x="339153" y="950975"/>
                </a:lnTo>
                <a:lnTo>
                  <a:pt x="330874" y="960119"/>
                </a:lnTo>
                <a:lnTo>
                  <a:pt x="304586" y="1039367"/>
                </a:lnTo>
                <a:lnTo>
                  <a:pt x="301124" y="1051559"/>
                </a:lnTo>
                <a:lnTo>
                  <a:pt x="297672" y="1063751"/>
                </a:lnTo>
                <a:lnTo>
                  <a:pt x="293847" y="1075943"/>
                </a:lnTo>
                <a:lnTo>
                  <a:pt x="289316" y="1088135"/>
                </a:lnTo>
                <a:lnTo>
                  <a:pt x="284716" y="1100327"/>
                </a:lnTo>
                <a:lnTo>
                  <a:pt x="280219" y="1112519"/>
                </a:lnTo>
                <a:lnTo>
                  <a:pt x="269136" y="1149095"/>
                </a:lnTo>
                <a:lnTo>
                  <a:pt x="265390" y="1176527"/>
                </a:lnTo>
                <a:lnTo>
                  <a:pt x="263632" y="1188719"/>
                </a:lnTo>
                <a:lnTo>
                  <a:pt x="261213" y="1197863"/>
                </a:lnTo>
                <a:lnTo>
                  <a:pt x="255461" y="1213103"/>
                </a:lnTo>
                <a:lnTo>
                  <a:pt x="248755" y="1222247"/>
                </a:lnTo>
                <a:lnTo>
                  <a:pt x="242155" y="1234439"/>
                </a:lnTo>
                <a:lnTo>
                  <a:pt x="235836" y="1246631"/>
                </a:lnTo>
                <a:lnTo>
                  <a:pt x="230643" y="1261871"/>
                </a:lnTo>
                <a:lnTo>
                  <a:pt x="226268" y="1274063"/>
                </a:lnTo>
                <a:lnTo>
                  <a:pt x="218733" y="1295399"/>
                </a:lnTo>
                <a:lnTo>
                  <a:pt x="214957" y="1304543"/>
                </a:lnTo>
                <a:lnTo>
                  <a:pt x="209810" y="1316735"/>
                </a:lnTo>
                <a:lnTo>
                  <a:pt x="204436" y="1328927"/>
                </a:lnTo>
                <a:lnTo>
                  <a:pt x="199108" y="1341119"/>
                </a:lnTo>
                <a:lnTo>
                  <a:pt x="194098" y="1350263"/>
                </a:lnTo>
                <a:lnTo>
                  <a:pt x="189304" y="1365503"/>
                </a:lnTo>
                <a:lnTo>
                  <a:pt x="185838" y="1377695"/>
                </a:lnTo>
                <a:lnTo>
                  <a:pt x="182706" y="1389887"/>
                </a:lnTo>
                <a:lnTo>
                  <a:pt x="177210" y="1402079"/>
                </a:lnTo>
                <a:lnTo>
                  <a:pt x="171680" y="1414271"/>
                </a:lnTo>
                <a:lnTo>
                  <a:pt x="166390" y="1426463"/>
                </a:lnTo>
                <a:lnTo>
                  <a:pt x="161615" y="1435607"/>
                </a:lnTo>
                <a:lnTo>
                  <a:pt x="156958" y="1450847"/>
                </a:lnTo>
                <a:lnTo>
                  <a:pt x="153726" y="1466087"/>
                </a:lnTo>
                <a:lnTo>
                  <a:pt x="151300" y="1475231"/>
                </a:lnTo>
                <a:lnTo>
                  <a:pt x="149062" y="1487423"/>
                </a:lnTo>
                <a:lnTo>
                  <a:pt x="144613" y="1502663"/>
                </a:lnTo>
                <a:lnTo>
                  <a:pt x="140072" y="1514855"/>
                </a:lnTo>
                <a:lnTo>
                  <a:pt x="135603" y="1527047"/>
                </a:lnTo>
                <a:lnTo>
                  <a:pt x="131372" y="1539239"/>
                </a:lnTo>
                <a:lnTo>
                  <a:pt x="127541" y="1548383"/>
                </a:lnTo>
                <a:lnTo>
                  <a:pt x="124276" y="1560575"/>
                </a:lnTo>
                <a:lnTo>
                  <a:pt x="121372" y="1572767"/>
                </a:lnTo>
                <a:lnTo>
                  <a:pt x="119101" y="1584959"/>
                </a:lnTo>
                <a:lnTo>
                  <a:pt x="117169" y="1597151"/>
                </a:lnTo>
                <a:lnTo>
                  <a:pt x="115286" y="1609343"/>
                </a:lnTo>
                <a:lnTo>
                  <a:pt x="113160" y="1621535"/>
                </a:lnTo>
                <a:lnTo>
                  <a:pt x="110415" y="1636775"/>
                </a:lnTo>
                <a:lnTo>
                  <a:pt x="107545" y="1648967"/>
                </a:lnTo>
                <a:lnTo>
                  <a:pt x="104715" y="1661159"/>
                </a:lnTo>
                <a:lnTo>
                  <a:pt x="102091" y="1673351"/>
                </a:lnTo>
                <a:lnTo>
                  <a:pt x="99758" y="1685543"/>
                </a:lnTo>
                <a:lnTo>
                  <a:pt x="97854" y="1697735"/>
                </a:lnTo>
                <a:lnTo>
                  <a:pt x="96032" y="1709927"/>
                </a:lnTo>
                <a:lnTo>
                  <a:pt x="93944" y="1722119"/>
                </a:lnTo>
                <a:lnTo>
                  <a:pt x="91242" y="1734311"/>
                </a:lnTo>
                <a:lnTo>
                  <a:pt x="86599" y="1746503"/>
                </a:lnTo>
                <a:lnTo>
                  <a:pt x="81183" y="1758695"/>
                </a:lnTo>
                <a:lnTo>
                  <a:pt x="75614" y="1770887"/>
                </a:lnTo>
                <a:lnTo>
                  <a:pt x="70513" y="1783079"/>
                </a:lnTo>
                <a:lnTo>
                  <a:pt x="65962" y="1795271"/>
                </a:lnTo>
                <a:lnTo>
                  <a:pt x="62445" y="1807463"/>
                </a:lnTo>
                <a:lnTo>
                  <a:pt x="59836" y="1816607"/>
                </a:lnTo>
                <a:lnTo>
                  <a:pt x="58012" y="1822703"/>
                </a:lnTo>
                <a:lnTo>
                  <a:pt x="56847" y="1828799"/>
                </a:lnTo>
                <a:lnTo>
                  <a:pt x="56217" y="1831847"/>
                </a:lnTo>
                <a:lnTo>
                  <a:pt x="55999" y="1834895"/>
                </a:lnTo>
                <a:lnTo>
                  <a:pt x="56066" y="1837943"/>
                </a:lnTo>
                <a:lnTo>
                  <a:pt x="56739" y="1837943"/>
                </a:lnTo>
                <a:lnTo>
                  <a:pt x="56706" y="1840991"/>
                </a:lnTo>
                <a:lnTo>
                  <a:pt x="55505" y="1840991"/>
                </a:lnTo>
                <a:lnTo>
                  <a:pt x="54088" y="1844039"/>
                </a:lnTo>
                <a:lnTo>
                  <a:pt x="49000" y="1853183"/>
                </a:lnTo>
                <a:lnTo>
                  <a:pt x="45079" y="1859279"/>
                </a:lnTo>
                <a:lnTo>
                  <a:pt x="40075" y="1868423"/>
                </a:lnTo>
                <a:lnTo>
                  <a:pt x="33863" y="1877567"/>
                </a:lnTo>
                <a:lnTo>
                  <a:pt x="30440" y="1920239"/>
                </a:lnTo>
                <a:lnTo>
                  <a:pt x="27557" y="1953767"/>
                </a:lnTo>
                <a:lnTo>
                  <a:pt x="25154" y="1984247"/>
                </a:lnTo>
                <a:lnTo>
                  <a:pt x="23172" y="2011679"/>
                </a:lnTo>
                <a:lnTo>
                  <a:pt x="21551" y="2033015"/>
                </a:lnTo>
                <a:lnTo>
                  <a:pt x="18256" y="2078735"/>
                </a:lnTo>
                <a:lnTo>
                  <a:pt x="17482" y="2087879"/>
                </a:lnTo>
                <a:lnTo>
                  <a:pt x="16063" y="2106167"/>
                </a:lnTo>
                <a:lnTo>
                  <a:pt x="15299" y="2112263"/>
                </a:lnTo>
                <a:lnTo>
                  <a:pt x="14419" y="2121407"/>
                </a:lnTo>
                <a:lnTo>
                  <a:pt x="13363" y="2130551"/>
                </a:lnTo>
                <a:lnTo>
                  <a:pt x="12071" y="2139695"/>
                </a:lnTo>
                <a:lnTo>
                  <a:pt x="10485" y="2148839"/>
                </a:lnTo>
                <a:lnTo>
                  <a:pt x="8545" y="2164079"/>
                </a:lnTo>
                <a:lnTo>
                  <a:pt x="3361" y="2197607"/>
                </a:lnTo>
                <a:lnTo>
                  <a:pt x="0" y="2221991"/>
                </a:lnTo>
                <a:lnTo>
                  <a:pt x="645" y="2234183"/>
                </a:lnTo>
                <a:lnTo>
                  <a:pt x="1265" y="2246375"/>
                </a:lnTo>
                <a:lnTo>
                  <a:pt x="1865" y="2258567"/>
                </a:lnTo>
                <a:lnTo>
                  <a:pt x="2450" y="2270759"/>
                </a:lnTo>
                <a:lnTo>
                  <a:pt x="4171" y="2310383"/>
                </a:lnTo>
                <a:lnTo>
                  <a:pt x="4753" y="2322575"/>
                </a:lnTo>
                <a:lnTo>
                  <a:pt x="5348" y="2334767"/>
                </a:lnTo>
                <a:lnTo>
                  <a:pt x="5962" y="2346959"/>
                </a:lnTo>
                <a:lnTo>
                  <a:pt x="6600" y="2359151"/>
                </a:lnTo>
                <a:lnTo>
                  <a:pt x="7268" y="2374391"/>
                </a:lnTo>
                <a:lnTo>
                  <a:pt x="10353" y="2423159"/>
                </a:lnTo>
                <a:lnTo>
                  <a:pt x="14369" y="2468879"/>
                </a:lnTo>
                <a:lnTo>
                  <a:pt x="16022" y="2481071"/>
                </a:lnTo>
                <a:lnTo>
                  <a:pt x="17936" y="2496311"/>
                </a:lnTo>
                <a:lnTo>
                  <a:pt x="20084" y="2511551"/>
                </a:lnTo>
                <a:lnTo>
                  <a:pt x="22439" y="2523743"/>
                </a:lnTo>
                <a:lnTo>
                  <a:pt x="24973" y="2538983"/>
                </a:lnTo>
                <a:lnTo>
                  <a:pt x="27659" y="2554223"/>
                </a:lnTo>
                <a:lnTo>
                  <a:pt x="30469" y="2563367"/>
                </a:lnTo>
                <a:lnTo>
                  <a:pt x="33375" y="2575559"/>
                </a:lnTo>
                <a:lnTo>
                  <a:pt x="38091" y="2587751"/>
                </a:lnTo>
                <a:lnTo>
                  <a:pt x="43428" y="2599943"/>
                </a:lnTo>
                <a:lnTo>
                  <a:pt x="48914" y="2609087"/>
                </a:lnTo>
                <a:lnTo>
                  <a:pt x="54078" y="2621279"/>
                </a:lnTo>
                <a:lnTo>
                  <a:pt x="58398" y="2636519"/>
                </a:lnTo>
                <a:lnTo>
                  <a:pt x="61181" y="2648711"/>
                </a:lnTo>
                <a:lnTo>
                  <a:pt x="64401" y="2660903"/>
                </a:lnTo>
                <a:lnTo>
                  <a:pt x="105552" y="2691383"/>
                </a:lnTo>
                <a:lnTo>
                  <a:pt x="132317" y="2700527"/>
                </a:lnTo>
                <a:lnTo>
                  <a:pt x="146461" y="2706623"/>
                </a:lnTo>
                <a:lnTo>
                  <a:pt x="160731" y="2709671"/>
                </a:lnTo>
                <a:lnTo>
                  <a:pt x="174838" y="2709671"/>
                </a:lnTo>
                <a:lnTo>
                  <a:pt x="188494" y="2712719"/>
                </a:lnTo>
                <a:lnTo>
                  <a:pt x="201413" y="2712719"/>
                </a:lnTo>
                <a:lnTo>
                  <a:pt x="213307" y="2715767"/>
                </a:lnTo>
                <a:lnTo>
                  <a:pt x="258817" y="2715767"/>
                </a:lnTo>
                <a:lnTo>
                  <a:pt x="284711" y="2718815"/>
                </a:lnTo>
                <a:lnTo>
                  <a:pt x="336345" y="2718815"/>
                </a:lnTo>
                <a:lnTo>
                  <a:pt x="362091" y="2721863"/>
                </a:lnTo>
                <a:lnTo>
                  <a:pt x="464662" y="2721863"/>
                </a:lnTo>
                <a:lnTo>
                  <a:pt x="490217" y="2724911"/>
                </a:lnTo>
                <a:lnTo>
                  <a:pt x="566714" y="2724911"/>
                </a:lnTo>
                <a:lnTo>
                  <a:pt x="643019" y="2727959"/>
                </a:lnTo>
                <a:lnTo>
                  <a:pt x="744595" y="2727959"/>
                </a:lnTo>
                <a:lnTo>
                  <a:pt x="1376354" y="2740151"/>
                </a:lnTo>
                <a:lnTo>
                  <a:pt x="1441315" y="2737103"/>
                </a:lnTo>
                <a:lnTo>
                  <a:pt x="1497717" y="2737103"/>
                </a:lnTo>
                <a:lnTo>
                  <a:pt x="1546275" y="2734055"/>
                </a:lnTo>
                <a:lnTo>
                  <a:pt x="1776253" y="2734055"/>
                </a:lnTo>
                <a:lnTo>
                  <a:pt x="1787625" y="2731007"/>
                </a:lnTo>
                <a:lnTo>
                  <a:pt x="1801121" y="2724911"/>
                </a:lnTo>
                <a:lnTo>
                  <a:pt x="1817453" y="2718815"/>
                </a:lnTo>
                <a:lnTo>
                  <a:pt x="1837333" y="2712719"/>
                </a:lnTo>
                <a:lnTo>
                  <a:pt x="1861474" y="2703575"/>
                </a:lnTo>
                <a:lnTo>
                  <a:pt x="1869606" y="2694431"/>
                </a:lnTo>
                <a:lnTo>
                  <a:pt x="1877516" y="2682239"/>
                </a:lnTo>
                <a:lnTo>
                  <a:pt x="1885837" y="2673095"/>
                </a:lnTo>
                <a:lnTo>
                  <a:pt x="1895199" y="2666999"/>
                </a:lnTo>
                <a:lnTo>
                  <a:pt x="1902943" y="2660903"/>
                </a:lnTo>
                <a:lnTo>
                  <a:pt x="1913514" y="2654807"/>
                </a:lnTo>
                <a:lnTo>
                  <a:pt x="1926048" y="2651759"/>
                </a:lnTo>
                <a:lnTo>
                  <a:pt x="1953540" y="2639567"/>
                </a:lnTo>
                <a:lnTo>
                  <a:pt x="1966769" y="2633471"/>
                </a:lnTo>
                <a:lnTo>
                  <a:pt x="1978498" y="2630423"/>
                </a:lnTo>
                <a:lnTo>
                  <a:pt x="1986281" y="2618231"/>
                </a:lnTo>
                <a:lnTo>
                  <a:pt x="1992491" y="2609087"/>
                </a:lnTo>
                <a:lnTo>
                  <a:pt x="2000917" y="2596895"/>
                </a:lnTo>
                <a:lnTo>
                  <a:pt x="2003495" y="2590799"/>
                </a:lnTo>
                <a:lnTo>
                  <a:pt x="2005226" y="2587751"/>
                </a:lnTo>
                <a:lnTo>
                  <a:pt x="2025865" y="2587751"/>
                </a:lnTo>
                <a:lnTo>
                  <a:pt x="2033076" y="2581655"/>
                </a:lnTo>
                <a:lnTo>
                  <a:pt x="2041977" y="2575559"/>
                </a:lnTo>
                <a:lnTo>
                  <a:pt x="2049810" y="2569463"/>
                </a:lnTo>
                <a:lnTo>
                  <a:pt x="2058177" y="2560319"/>
                </a:lnTo>
                <a:lnTo>
                  <a:pt x="2066826" y="2551175"/>
                </a:lnTo>
                <a:lnTo>
                  <a:pt x="2075506" y="2538983"/>
                </a:lnTo>
                <a:lnTo>
                  <a:pt x="2083966" y="2526791"/>
                </a:lnTo>
                <a:lnTo>
                  <a:pt x="2091956" y="2514599"/>
                </a:lnTo>
                <a:lnTo>
                  <a:pt x="2099223" y="2505455"/>
                </a:lnTo>
                <a:lnTo>
                  <a:pt x="2105517" y="2493263"/>
                </a:lnTo>
                <a:lnTo>
                  <a:pt x="2113179" y="2481071"/>
                </a:lnTo>
                <a:lnTo>
                  <a:pt x="2127636" y="2459735"/>
                </a:lnTo>
                <a:lnTo>
                  <a:pt x="2134346" y="2450591"/>
                </a:lnTo>
                <a:lnTo>
                  <a:pt x="2140652" y="2438399"/>
                </a:lnTo>
                <a:lnTo>
                  <a:pt x="2146513" y="2429255"/>
                </a:lnTo>
                <a:lnTo>
                  <a:pt x="2151887" y="2417063"/>
                </a:lnTo>
                <a:lnTo>
                  <a:pt x="2158074" y="2404871"/>
                </a:lnTo>
                <a:lnTo>
                  <a:pt x="2163836" y="2392679"/>
                </a:lnTo>
                <a:lnTo>
                  <a:pt x="2169080" y="2380487"/>
                </a:lnTo>
                <a:lnTo>
                  <a:pt x="2173711" y="2371343"/>
                </a:lnTo>
                <a:lnTo>
                  <a:pt x="2178417" y="2356103"/>
                </a:lnTo>
                <a:lnTo>
                  <a:pt x="2181767" y="2340863"/>
                </a:lnTo>
                <a:lnTo>
                  <a:pt x="2184279" y="2331719"/>
                </a:lnTo>
                <a:lnTo>
                  <a:pt x="2186469" y="2319527"/>
                </a:lnTo>
                <a:lnTo>
                  <a:pt x="2190575" y="2304287"/>
                </a:lnTo>
                <a:lnTo>
                  <a:pt x="2194354" y="2292095"/>
                </a:lnTo>
                <a:lnTo>
                  <a:pt x="2197616" y="2279903"/>
                </a:lnTo>
                <a:lnTo>
                  <a:pt x="2222510" y="2170175"/>
                </a:lnTo>
                <a:lnTo>
                  <a:pt x="2221864" y="2157983"/>
                </a:lnTo>
                <a:lnTo>
                  <a:pt x="2221253" y="2145791"/>
                </a:lnTo>
                <a:lnTo>
                  <a:pt x="2220671" y="2133599"/>
                </a:lnTo>
                <a:lnTo>
                  <a:pt x="2220108" y="2118359"/>
                </a:lnTo>
                <a:lnTo>
                  <a:pt x="2218468" y="2081783"/>
                </a:lnTo>
                <a:lnTo>
                  <a:pt x="2217912" y="2069591"/>
                </a:lnTo>
                <a:lnTo>
                  <a:pt x="2217339" y="2057399"/>
                </a:lnTo>
                <a:lnTo>
                  <a:pt x="2216740" y="2042159"/>
                </a:lnTo>
                <a:lnTo>
                  <a:pt x="2213948" y="1993391"/>
                </a:lnTo>
                <a:lnTo>
                  <a:pt x="2213113" y="1981199"/>
                </a:lnTo>
                <a:lnTo>
                  <a:pt x="2212208" y="1965959"/>
                </a:lnTo>
                <a:lnTo>
                  <a:pt x="2211225" y="1953767"/>
                </a:lnTo>
                <a:lnTo>
                  <a:pt x="2210247" y="1944623"/>
                </a:lnTo>
                <a:lnTo>
                  <a:pt x="2208526" y="1935479"/>
                </a:lnTo>
                <a:lnTo>
                  <a:pt x="2206190" y="1923287"/>
                </a:lnTo>
                <a:lnTo>
                  <a:pt x="2203370" y="1908047"/>
                </a:lnTo>
                <a:lnTo>
                  <a:pt x="2200196" y="1892807"/>
                </a:lnTo>
                <a:lnTo>
                  <a:pt x="2196796" y="1874519"/>
                </a:lnTo>
                <a:lnTo>
                  <a:pt x="2193302" y="1859279"/>
                </a:lnTo>
                <a:lnTo>
                  <a:pt x="2189843" y="1844039"/>
                </a:lnTo>
                <a:lnTo>
                  <a:pt x="2186548" y="1828799"/>
                </a:lnTo>
                <a:lnTo>
                  <a:pt x="2183548" y="1816607"/>
                </a:lnTo>
                <a:lnTo>
                  <a:pt x="2180972" y="1804415"/>
                </a:lnTo>
                <a:lnTo>
                  <a:pt x="2178950" y="1795271"/>
                </a:lnTo>
                <a:lnTo>
                  <a:pt x="2177613" y="1789175"/>
                </a:lnTo>
                <a:lnTo>
                  <a:pt x="2175198" y="1776983"/>
                </a:lnTo>
                <a:lnTo>
                  <a:pt x="2173149" y="1764791"/>
                </a:lnTo>
                <a:lnTo>
                  <a:pt x="2170672" y="1752599"/>
                </a:lnTo>
                <a:lnTo>
                  <a:pt x="2166975" y="1740407"/>
                </a:lnTo>
                <a:lnTo>
                  <a:pt x="2160872" y="1728215"/>
                </a:lnTo>
                <a:lnTo>
                  <a:pt x="2156043" y="1716023"/>
                </a:lnTo>
                <a:lnTo>
                  <a:pt x="2152292" y="1706879"/>
                </a:lnTo>
                <a:lnTo>
                  <a:pt x="2149423" y="1700783"/>
                </a:lnTo>
                <a:lnTo>
                  <a:pt x="2147239" y="1697735"/>
                </a:lnTo>
                <a:lnTo>
                  <a:pt x="2145544" y="1691639"/>
                </a:lnTo>
                <a:lnTo>
                  <a:pt x="2144142" y="1688591"/>
                </a:lnTo>
                <a:lnTo>
                  <a:pt x="2142836" y="1685543"/>
                </a:lnTo>
                <a:lnTo>
                  <a:pt x="2141429" y="1679447"/>
                </a:lnTo>
                <a:lnTo>
                  <a:pt x="2139725" y="1676399"/>
                </a:lnTo>
                <a:lnTo>
                  <a:pt x="2137528" y="1667255"/>
                </a:lnTo>
                <a:lnTo>
                  <a:pt x="2134642" y="1658111"/>
                </a:lnTo>
                <a:lnTo>
                  <a:pt x="2132406" y="1642871"/>
                </a:lnTo>
                <a:lnTo>
                  <a:pt x="2130442" y="1630679"/>
                </a:lnTo>
                <a:lnTo>
                  <a:pt x="2128679" y="1615439"/>
                </a:lnTo>
                <a:lnTo>
                  <a:pt x="2127049" y="1603247"/>
                </a:lnTo>
                <a:lnTo>
                  <a:pt x="2125482" y="1591055"/>
                </a:lnTo>
                <a:lnTo>
                  <a:pt x="2123908" y="1581911"/>
                </a:lnTo>
                <a:lnTo>
                  <a:pt x="2122257" y="1569719"/>
                </a:lnTo>
                <a:lnTo>
                  <a:pt x="2119339" y="1551431"/>
                </a:lnTo>
                <a:lnTo>
                  <a:pt x="2116957" y="1536191"/>
                </a:lnTo>
                <a:lnTo>
                  <a:pt x="2115051" y="1527047"/>
                </a:lnTo>
                <a:lnTo>
                  <a:pt x="2113562" y="1517903"/>
                </a:lnTo>
                <a:lnTo>
                  <a:pt x="2112431" y="1511807"/>
                </a:lnTo>
                <a:lnTo>
                  <a:pt x="2107863" y="1511807"/>
                </a:lnTo>
                <a:lnTo>
                  <a:pt x="2106785" y="1508759"/>
                </a:lnTo>
                <a:lnTo>
                  <a:pt x="2105358" y="1502663"/>
                </a:lnTo>
                <a:lnTo>
                  <a:pt x="2103523" y="1496567"/>
                </a:lnTo>
                <a:lnTo>
                  <a:pt x="2101222" y="1484375"/>
                </a:lnTo>
                <a:lnTo>
                  <a:pt x="2098395" y="1472183"/>
                </a:lnTo>
                <a:lnTo>
                  <a:pt x="2093469" y="1447799"/>
                </a:lnTo>
                <a:lnTo>
                  <a:pt x="2089471" y="1426463"/>
                </a:lnTo>
                <a:lnTo>
                  <a:pt x="2086294" y="1408175"/>
                </a:lnTo>
                <a:lnTo>
                  <a:pt x="2083831" y="1395983"/>
                </a:lnTo>
                <a:lnTo>
                  <a:pt x="2081973" y="1383791"/>
                </a:lnTo>
                <a:lnTo>
                  <a:pt x="2080611" y="1374647"/>
                </a:lnTo>
                <a:lnTo>
                  <a:pt x="2079639" y="1368551"/>
                </a:lnTo>
                <a:lnTo>
                  <a:pt x="2078948" y="1362455"/>
                </a:lnTo>
                <a:lnTo>
                  <a:pt x="2078430" y="1359407"/>
                </a:lnTo>
                <a:lnTo>
                  <a:pt x="2077977" y="1353311"/>
                </a:lnTo>
                <a:lnTo>
                  <a:pt x="2077482" y="1350263"/>
                </a:lnTo>
                <a:lnTo>
                  <a:pt x="2076836" y="1347215"/>
                </a:lnTo>
                <a:lnTo>
                  <a:pt x="2075931" y="1344167"/>
                </a:lnTo>
                <a:lnTo>
                  <a:pt x="2074659" y="1341119"/>
                </a:lnTo>
                <a:lnTo>
                  <a:pt x="2072913" y="1335023"/>
                </a:lnTo>
                <a:lnTo>
                  <a:pt x="2070585" y="1328927"/>
                </a:lnTo>
                <a:lnTo>
                  <a:pt x="2063748" y="1310639"/>
                </a:lnTo>
                <a:lnTo>
                  <a:pt x="2059023" y="1298447"/>
                </a:lnTo>
                <a:lnTo>
                  <a:pt x="2053285" y="1280159"/>
                </a:lnTo>
                <a:lnTo>
                  <a:pt x="2051202" y="1267967"/>
                </a:lnTo>
                <a:lnTo>
                  <a:pt x="2047486" y="1240535"/>
                </a:lnTo>
                <a:lnTo>
                  <a:pt x="2045712" y="1228343"/>
                </a:lnTo>
                <a:lnTo>
                  <a:pt x="2043899" y="1216151"/>
                </a:lnTo>
                <a:lnTo>
                  <a:pt x="2041980" y="1203959"/>
                </a:lnTo>
                <a:lnTo>
                  <a:pt x="2039882" y="1194815"/>
                </a:lnTo>
                <a:lnTo>
                  <a:pt x="2037536" y="1182623"/>
                </a:lnTo>
                <a:lnTo>
                  <a:pt x="2034872" y="1170431"/>
                </a:lnTo>
                <a:lnTo>
                  <a:pt x="2031819" y="1161287"/>
                </a:lnTo>
                <a:lnTo>
                  <a:pt x="2028309" y="1149095"/>
                </a:lnTo>
                <a:lnTo>
                  <a:pt x="2014325" y="1112519"/>
                </a:lnTo>
                <a:lnTo>
                  <a:pt x="2001425" y="1088135"/>
                </a:lnTo>
                <a:lnTo>
                  <a:pt x="1994270" y="1072895"/>
                </a:lnTo>
                <a:lnTo>
                  <a:pt x="1987556" y="1060703"/>
                </a:lnTo>
                <a:lnTo>
                  <a:pt x="1981282" y="1048511"/>
                </a:lnTo>
                <a:lnTo>
                  <a:pt x="1975446" y="1039367"/>
                </a:lnTo>
                <a:lnTo>
                  <a:pt x="1970047" y="1030223"/>
                </a:lnTo>
                <a:lnTo>
                  <a:pt x="1961350" y="1008887"/>
                </a:lnTo>
                <a:lnTo>
                  <a:pt x="1957088" y="999743"/>
                </a:lnTo>
                <a:lnTo>
                  <a:pt x="1952492" y="987551"/>
                </a:lnTo>
                <a:lnTo>
                  <a:pt x="1947756" y="972311"/>
                </a:lnTo>
                <a:lnTo>
                  <a:pt x="1943075" y="960119"/>
                </a:lnTo>
                <a:lnTo>
                  <a:pt x="1938643" y="944879"/>
                </a:lnTo>
                <a:lnTo>
                  <a:pt x="1934654" y="932687"/>
                </a:lnTo>
                <a:lnTo>
                  <a:pt x="1931304" y="920495"/>
                </a:lnTo>
                <a:lnTo>
                  <a:pt x="1927900" y="905255"/>
                </a:lnTo>
                <a:lnTo>
                  <a:pt x="1925347" y="893063"/>
                </a:lnTo>
                <a:lnTo>
                  <a:pt x="1923053" y="880871"/>
                </a:lnTo>
                <a:lnTo>
                  <a:pt x="1920422" y="868679"/>
                </a:lnTo>
                <a:lnTo>
                  <a:pt x="1914223" y="856487"/>
                </a:lnTo>
                <a:lnTo>
                  <a:pt x="1907580" y="844295"/>
                </a:lnTo>
                <a:lnTo>
                  <a:pt x="1901214" y="835151"/>
                </a:lnTo>
                <a:lnTo>
                  <a:pt x="1895849" y="826007"/>
                </a:lnTo>
                <a:lnTo>
                  <a:pt x="1891114" y="813815"/>
                </a:lnTo>
                <a:lnTo>
                  <a:pt x="1887183" y="801623"/>
                </a:lnTo>
                <a:lnTo>
                  <a:pt x="1883534" y="789431"/>
                </a:lnTo>
                <a:lnTo>
                  <a:pt x="1879643" y="777239"/>
                </a:lnTo>
                <a:lnTo>
                  <a:pt x="1874987" y="765047"/>
                </a:lnTo>
                <a:lnTo>
                  <a:pt x="1868014" y="752855"/>
                </a:lnTo>
                <a:lnTo>
                  <a:pt x="1860664" y="740663"/>
                </a:lnTo>
                <a:lnTo>
                  <a:pt x="1845555" y="722375"/>
                </a:lnTo>
                <a:lnTo>
                  <a:pt x="1838157" y="713231"/>
                </a:lnTo>
                <a:lnTo>
                  <a:pt x="1831105" y="701039"/>
                </a:lnTo>
                <a:lnTo>
                  <a:pt x="1821299" y="685799"/>
                </a:lnTo>
                <a:lnTo>
                  <a:pt x="1813136" y="673607"/>
                </a:lnTo>
                <a:lnTo>
                  <a:pt x="1806272" y="661415"/>
                </a:lnTo>
                <a:lnTo>
                  <a:pt x="1800363" y="649223"/>
                </a:lnTo>
                <a:lnTo>
                  <a:pt x="1795064" y="640079"/>
                </a:lnTo>
                <a:lnTo>
                  <a:pt x="1790030" y="633983"/>
                </a:lnTo>
                <a:lnTo>
                  <a:pt x="1784918" y="624839"/>
                </a:lnTo>
                <a:lnTo>
                  <a:pt x="1779382" y="615695"/>
                </a:lnTo>
                <a:lnTo>
                  <a:pt x="1773079" y="609599"/>
                </a:lnTo>
                <a:lnTo>
                  <a:pt x="1765664" y="600455"/>
                </a:lnTo>
                <a:lnTo>
                  <a:pt x="1756792" y="591311"/>
                </a:lnTo>
                <a:lnTo>
                  <a:pt x="1744523" y="579119"/>
                </a:lnTo>
                <a:lnTo>
                  <a:pt x="1733915" y="573023"/>
                </a:lnTo>
                <a:lnTo>
                  <a:pt x="1724670" y="563879"/>
                </a:lnTo>
                <a:lnTo>
                  <a:pt x="1716488" y="557783"/>
                </a:lnTo>
                <a:lnTo>
                  <a:pt x="1706819" y="548639"/>
                </a:lnTo>
                <a:lnTo>
                  <a:pt x="1697275" y="542543"/>
                </a:lnTo>
                <a:lnTo>
                  <a:pt x="1678486" y="524255"/>
                </a:lnTo>
                <a:lnTo>
                  <a:pt x="1641568" y="487679"/>
                </a:lnTo>
                <a:lnTo>
                  <a:pt x="1632363" y="481583"/>
                </a:lnTo>
                <a:lnTo>
                  <a:pt x="1604503" y="454151"/>
                </a:lnTo>
                <a:lnTo>
                  <a:pt x="1595069" y="448055"/>
                </a:lnTo>
                <a:lnTo>
                  <a:pt x="1584220" y="435863"/>
                </a:lnTo>
                <a:lnTo>
                  <a:pt x="1574261" y="429767"/>
                </a:lnTo>
                <a:lnTo>
                  <a:pt x="1564872" y="420623"/>
                </a:lnTo>
                <a:lnTo>
                  <a:pt x="1555737" y="411479"/>
                </a:lnTo>
                <a:lnTo>
                  <a:pt x="1546536" y="405383"/>
                </a:lnTo>
                <a:lnTo>
                  <a:pt x="1502279" y="380999"/>
                </a:lnTo>
                <a:lnTo>
                  <a:pt x="1495441" y="368807"/>
                </a:lnTo>
                <a:lnTo>
                  <a:pt x="1489447" y="356615"/>
                </a:lnTo>
                <a:lnTo>
                  <a:pt x="1482915" y="347471"/>
                </a:lnTo>
                <a:lnTo>
                  <a:pt x="1479677" y="344423"/>
                </a:lnTo>
                <a:lnTo>
                  <a:pt x="1449568" y="344423"/>
                </a:lnTo>
                <a:lnTo>
                  <a:pt x="1448087" y="341375"/>
                </a:lnTo>
                <a:lnTo>
                  <a:pt x="1445005" y="341375"/>
                </a:lnTo>
                <a:lnTo>
                  <a:pt x="1440000" y="335279"/>
                </a:lnTo>
                <a:lnTo>
                  <a:pt x="1432749" y="329183"/>
                </a:lnTo>
                <a:lnTo>
                  <a:pt x="1422929" y="316991"/>
                </a:lnTo>
                <a:lnTo>
                  <a:pt x="1410218" y="301751"/>
                </a:lnTo>
                <a:lnTo>
                  <a:pt x="1402265" y="292607"/>
                </a:lnTo>
                <a:lnTo>
                  <a:pt x="1394879" y="283463"/>
                </a:lnTo>
                <a:lnTo>
                  <a:pt x="1387818" y="271271"/>
                </a:lnTo>
                <a:lnTo>
                  <a:pt x="1380835" y="262127"/>
                </a:lnTo>
                <a:lnTo>
                  <a:pt x="1373689" y="249935"/>
                </a:lnTo>
                <a:lnTo>
                  <a:pt x="1366133" y="240791"/>
                </a:lnTo>
                <a:lnTo>
                  <a:pt x="1357806" y="231647"/>
                </a:lnTo>
                <a:lnTo>
                  <a:pt x="1349400" y="222503"/>
                </a:lnTo>
                <a:lnTo>
                  <a:pt x="1340942" y="210311"/>
                </a:lnTo>
                <a:lnTo>
                  <a:pt x="1307070" y="173735"/>
                </a:lnTo>
                <a:lnTo>
                  <a:pt x="1298716" y="164591"/>
                </a:lnTo>
                <a:lnTo>
                  <a:pt x="1289639" y="155447"/>
                </a:lnTo>
                <a:lnTo>
                  <a:pt x="1257598" y="115823"/>
                </a:lnTo>
                <a:lnTo>
                  <a:pt x="1250956" y="103631"/>
                </a:lnTo>
                <a:lnTo>
                  <a:pt x="1244351" y="94487"/>
                </a:lnTo>
                <a:lnTo>
                  <a:pt x="1237337" y="82295"/>
                </a:lnTo>
                <a:lnTo>
                  <a:pt x="1226232" y="73151"/>
                </a:lnTo>
                <a:lnTo>
                  <a:pt x="1214078" y="60959"/>
                </a:lnTo>
                <a:lnTo>
                  <a:pt x="1201380" y="48767"/>
                </a:lnTo>
                <a:lnTo>
                  <a:pt x="1188641" y="39623"/>
                </a:lnTo>
                <a:lnTo>
                  <a:pt x="1185572" y="36575"/>
                </a:lnTo>
                <a:lnTo>
                  <a:pt x="928805" y="36575"/>
                </a:lnTo>
                <a:lnTo>
                  <a:pt x="916782" y="33527"/>
                </a:lnTo>
                <a:lnTo>
                  <a:pt x="908899" y="30479"/>
                </a:lnTo>
                <a:lnTo>
                  <a:pt x="902475" y="27431"/>
                </a:lnTo>
                <a:lnTo>
                  <a:pt x="894825" y="24383"/>
                </a:lnTo>
                <a:close/>
              </a:path>
              <a:path w="2222500" h="2740660">
                <a:moveTo>
                  <a:pt x="1776253" y="2734055"/>
                </a:moveTo>
                <a:lnTo>
                  <a:pt x="1676298" y="2734055"/>
                </a:lnTo>
                <a:lnTo>
                  <a:pt x="1696311" y="2737103"/>
                </a:lnTo>
                <a:lnTo>
                  <a:pt x="1766293" y="2737103"/>
                </a:lnTo>
                <a:lnTo>
                  <a:pt x="1776253" y="2734055"/>
                </a:lnTo>
                <a:close/>
              </a:path>
              <a:path w="2222500" h="2740660">
                <a:moveTo>
                  <a:pt x="2025865" y="2587751"/>
                </a:moveTo>
                <a:lnTo>
                  <a:pt x="2007296" y="2587751"/>
                </a:lnTo>
                <a:lnTo>
                  <a:pt x="2007507" y="2590799"/>
                </a:lnTo>
                <a:lnTo>
                  <a:pt x="2007958" y="2590799"/>
                </a:lnTo>
                <a:lnTo>
                  <a:pt x="2008831" y="2593847"/>
                </a:lnTo>
                <a:lnTo>
                  <a:pt x="2015792" y="2593847"/>
                </a:lnTo>
                <a:lnTo>
                  <a:pt x="2020165" y="2590799"/>
                </a:lnTo>
                <a:lnTo>
                  <a:pt x="2025865" y="2587751"/>
                </a:lnTo>
                <a:close/>
              </a:path>
              <a:path w="2222500" h="2740660">
                <a:moveTo>
                  <a:pt x="2111008" y="1505711"/>
                </a:moveTo>
                <a:lnTo>
                  <a:pt x="2110311" y="1505711"/>
                </a:lnTo>
                <a:lnTo>
                  <a:pt x="2110087" y="1508759"/>
                </a:lnTo>
                <a:lnTo>
                  <a:pt x="2109869" y="1508759"/>
                </a:lnTo>
                <a:lnTo>
                  <a:pt x="2109596" y="1511807"/>
                </a:lnTo>
                <a:lnTo>
                  <a:pt x="2112431" y="1511807"/>
                </a:lnTo>
                <a:lnTo>
                  <a:pt x="2111599" y="1508759"/>
                </a:lnTo>
                <a:lnTo>
                  <a:pt x="2111008" y="1505711"/>
                </a:lnTo>
                <a:close/>
              </a:path>
              <a:path w="2222500" h="2740660">
                <a:moveTo>
                  <a:pt x="1444101" y="316991"/>
                </a:moveTo>
                <a:lnTo>
                  <a:pt x="1442507" y="320039"/>
                </a:lnTo>
                <a:lnTo>
                  <a:pt x="1442216" y="320039"/>
                </a:lnTo>
                <a:lnTo>
                  <a:pt x="1442906" y="323087"/>
                </a:lnTo>
                <a:lnTo>
                  <a:pt x="1444254" y="329183"/>
                </a:lnTo>
                <a:lnTo>
                  <a:pt x="1445937" y="332231"/>
                </a:lnTo>
                <a:lnTo>
                  <a:pt x="1447632" y="335279"/>
                </a:lnTo>
                <a:lnTo>
                  <a:pt x="1449018" y="338327"/>
                </a:lnTo>
                <a:lnTo>
                  <a:pt x="1449770" y="341375"/>
                </a:lnTo>
                <a:lnTo>
                  <a:pt x="1449568" y="344423"/>
                </a:lnTo>
                <a:lnTo>
                  <a:pt x="1479677" y="344423"/>
                </a:lnTo>
                <a:lnTo>
                  <a:pt x="1469964" y="335279"/>
                </a:lnTo>
                <a:lnTo>
                  <a:pt x="1459930" y="326135"/>
                </a:lnTo>
                <a:lnTo>
                  <a:pt x="1452490" y="323087"/>
                </a:lnTo>
                <a:lnTo>
                  <a:pt x="1447321" y="320039"/>
                </a:lnTo>
                <a:lnTo>
                  <a:pt x="1444101" y="316991"/>
                </a:lnTo>
                <a:close/>
              </a:path>
              <a:path w="2222500" h="2740660">
                <a:moveTo>
                  <a:pt x="1141955" y="0"/>
                </a:moveTo>
                <a:lnTo>
                  <a:pt x="1113447" y="0"/>
                </a:lnTo>
                <a:lnTo>
                  <a:pt x="1090474" y="3047"/>
                </a:lnTo>
                <a:lnTo>
                  <a:pt x="1070381" y="6095"/>
                </a:lnTo>
                <a:lnTo>
                  <a:pt x="1052927" y="9143"/>
                </a:lnTo>
                <a:lnTo>
                  <a:pt x="1037868" y="12191"/>
                </a:lnTo>
                <a:lnTo>
                  <a:pt x="1024961" y="12191"/>
                </a:lnTo>
                <a:lnTo>
                  <a:pt x="1013965" y="15239"/>
                </a:lnTo>
                <a:lnTo>
                  <a:pt x="1004637" y="18287"/>
                </a:lnTo>
                <a:lnTo>
                  <a:pt x="996733" y="21335"/>
                </a:lnTo>
                <a:lnTo>
                  <a:pt x="990011" y="24383"/>
                </a:lnTo>
                <a:lnTo>
                  <a:pt x="984228" y="24383"/>
                </a:lnTo>
                <a:lnTo>
                  <a:pt x="979142" y="27431"/>
                </a:lnTo>
                <a:lnTo>
                  <a:pt x="974509" y="30479"/>
                </a:lnTo>
                <a:lnTo>
                  <a:pt x="970088" y="30479"/>
                </a:lnTo>
                <a:lnTo>
                  <a:pt x="965636" y="33527"/>
                </a:lnTo>
                <a:lnTo>
                  <a:pt x="960909" y="33527"/>
                </a:lnTo>
                <a:lnTo>
                  <a:pt x="955665" y="36575"/>
                </a:lnTo>
                <a:lnTo>
                  <a:pt x="1185572" y="36575"/>
                </a:lnTo>
                <a:lnTo>
                  <a:pt x="1176365" y="27431"/>
                </a:lnTo>
                <a:lnTo>
                  <a:pt x="1165055" y="18287"/>
                </a:lnTo>
                <a:lnTo>
                  <a:pt x="1155214" y="12191"/>
                </a:lnTo>
                <a:lnTo>
                  <a:pt x="1147346" y="6095"/>
                </a:lnTo>
                <a:lnTo>
                  <a:pt x="1141955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200" y="2209861"/>
            <a:ext cx="2222500" cy="2743200"/>
          </a:xfrm>
          <a:custGeom>
            <a:avLst/>
            <a:gdLst/>
            <a:ahLst/>
            <a:cxnLst/>
            <a:rect l="l" t="t" r="r" b="b"/>
            <a:pathLst>
              <a:path w="2222500" h="2743200">
                <a:moveTo>
                  <a:pt x="947653" y="38038"/>
                </a:moveTo>
                <a:lnTo>
                  <a:pt x="928805" y="38444"/>
                </a:lnTo>
                <a:lnTo>
                  <a:pt x="916782" y="35912"/>
                </a:lnTo>
                <a:lnTo>
                  <a:pt x="908899" y="31927"/>
                </a:lnTo>
                <a:lnTo>
                  <a:pt x="902475" y="27975"/>
                </a:lnTo>
                <a:lnTo>
                  <a:pt x="894825" y="25544"/>
                </a:lnTo>
                <a:lnTo>
                  <a:pt x="858198" y="38534"/>
                </a:lnTo>
                <a:lnTo>
                  <a:pt x="828969" y="68171"/>
                </a:lnTo>
                <a:lnTo>
                  <a:pt x="812112" y="89998"/>
                </a:lnTo>
                <a:lnTo>
                  <a:pt x="804140" y="99918"/>
                </a:lnTo>
                <a:lnTo>
                  <a:pt x="796324" y="108457"/>
                </a:lnTo>
                <a:lnTo>
                  <a:pt x="785943" y="116333"/>
                </a:lnTo>
                <a:lnTo>
                  <a:pt x="776994" y="123077"/>
                </a:lnTo>
                <a:lnTo>
                  <a:pt x="769304" y="128895"/>
                </a:lnTo>
                <a:lnTo>
                  <a:pt x="739811" y="155819"/>
                </a:lnTo>
                <a:lnTo>
                  <a:pt x="717863" y="190356"/>
                </a:lnTo>
                <a:lnTo>
                  <a:pt x="711668" y="201043"/>
                </a:lnTo>
                <a:lnTo>
                  <a:pt x="704464" y="213469"/>
                </a:lnTo>
                <a:lnTo>
                  <a:pt x="696078" y="227839"/>
                </a:lnTo>
                <a:lnTo>
                  <a:pt x="687772" y="241324"/>
                </a:lnTo>
                <a:lnTo>
                  <a:pt x="679717" y="253559"/>
                </a:lnTo>
                <a:lnTo>
                  <a:pt x="672039" y="264804"/>
                </a:lnTo>
                <a:lnTo>
                  <a:pt x="664865" y="275323"/>
                </a:lnTo>
                <a:lnTo>
                  <a:pt x="643710" y="315361"/>
                </a:lnTo>
                <a:lnTo>
                  <a:pt x="634557" y="347099"/>
                </a:lnTo>
                <a:lnTo>
                  <a:pt x="633577" y="350551"/>
                </a:lnTo>
                <a:lnTo>
                  <a:pt x="630592" y="356714"/>
                </a:lnTo>
                <a:lnTo>
                  <a:pt x="629547" y="357938"/>
                </a:lnTo>
                <a:lnTo>
                  <a:pt x="610168" y="391753"/>
                </a:lnTo>
                <a:lnTo>
                  <a:pt x="599847" y="415968"/>
                </a:lnTo>
                <a:lnTo>
                  <a:pt x="595168" y="427679"/>
                </a:lnTo>
                <a:lnTo>
                  <a:pt x="572500" y="462743"/>
                </a:lnTo>
                <a:lnTo>
                  <a:pt x="536816" y="494795"/>
                </a:lnTo>
                <a:lnTo>
                  <a:pt x="527129" y="501912"/>
                </a:lnTo>
                <a:lnTo>
                  <a:pt x="519493" y="515668"/>
                </a:lnTo>
                <a:lnTo>
                  <a:pt x="514492" y="527648"/>
                </a:lnTo>
                <a:lnTo>
                  <a:pt x="510728" y="538269"/>
                </a:lnTo>
                <a:lnTo>
                  <a:pt x="503869" y="552071"/>
                </a:lnTo>
                <a:lnTo>
                  <a:pt x="496963" y="563262"/>
                </a:lnTo>
                <a:lnTo>
                  <a:pt x="490674" y="573080"/>
                </a:lnTo>
                <a:lnTo>
                  <a:pt x="485669" y="582762"/>
                </a:lnTo>
                <a:lnTo>
                  <a:pt x="481938" y="595269"/>
                </a:lnTo>
                <a:lnTo>
                  <a:pt x="479526" y="607867"/>
                </a:lnTo>
                <a:lnTo>
                  <a:pt x="477430" y="620309"/>
                </a:lnTo>
                <a:lnTo>
                  <a:pt x="474647" y="632351"/>
                </a:lnTo>
                <a:lnTo>
                  <a:pt x="461243" y="670126"/>
                </a:lnTo>
                <a:lnTo>
                  <a:pt x="451339" y="685500"/>
                </a:lnTo>
                <a:lnTo>
                  <a:pt x="450136" y="686255"/>
                </a:lnTo>
                <a:lnTo>
                  <a:pt x="425790" y="730661"/>
                </a:lnTo>
                <a:lnTo>
                  <a:pt x="409508" y="769548"/>
                </a:lnTo>
                <a:lnTo>
                  <a:pt x="405677" y="782837"/>
                </a:lnTo>
                <a:lnTo>
                  <a:pt x="405739" y="784141"/>
                </a:lnTo>
                <a:lnTo>
                  <a:pt x="405962" y="785166"/>
                </a:lnTo>
                <a:lnTo>
                  <a:pt x="406223" y="786177"/>
                </a:lnTo>
                <a:lnTo>
                  <a:pt x="406399" y="787436"/>
                </a:lnTo>
                <a:lnTo>
                  <a:pt x="394868" y="825428"/>
                </a:lnTo>
                <a:lnTo>
                  <a:pt x="384359" y="848554"/>
                </a:lnTo>
                <a:lnTo>
                  <a:pt x="378856" y="859982"/>
                </a:lnTo>
                <a:lnTo>
                  <a:pt x="373902" y="871684"/>
                </a:lnTo>
                <a:lnTo>
                  <a:pt x="370352" y="885199"/>
                </a:lnTo>
                <a:lnTo>
                  <a:pt x="368205" y="898095"/>
                </a:lnTo>
                <a:lnTo>
                  <a:pt x="366286" y="910205"/>
                </a:lnTo>
                <a:lnTo>
                  <a:pt x="363419" y="921362"/>
                </a:lnTo>
                <a:lnTo>
                  <a:pt x="355944" y="934071"/>
                </a:lnTo>
                <a:lnTo>
                  <a:pt x="347683" y="944299"/>
                </a:lnTo>
                <a:lnTo>
                  <a:pt x="339153" y="953012"/>
                </a:lnTo>
                <a:lnTo>
                  <a:pt x="330874" y="961177"/>
                </a:lnTo>
                <a:lnTo>
                  <a:pt x="304586" y="1041348"/>
                </a:lnTo>
                <a:lnTo>
                  <a:pt x="301124" y="1053572"/>
                </a:lnTo>
                <a:lnTo>
                  <a:pt x="297672" y="1065815"/>
                </a:lnTo>
                <a:lnTo>
                  <a:pt x="293847" y="1077911"/>
                </a:lnTo>
                <a:lnTo>
                  <a:pt x="289316" y="1090241"/>
                </a:lnTo>
                <a:lnTo>
                  <a:pt x="284716" y="1102259"/>
                </a:lnTo>
                <a:lnTo>
                  <a:pt x="280219" y="1114096"/>
                </a:lnTo>
                <a:lnTo>
                  <a:pt x="269136" y="1151473"/>
                </a:lnTo>
                <a:lnTo>
                  <a:pt x="265390" y="1177113"/>
                </a:lnTo>
                <a:lnTo>
                  <a:pt x="263632" y="1189092"/>
                </a:lnTo>
                <a:lnTo>
                  <a:pt x="261213" y="1200555"/>
                </a:lnTo>
                <a:lnTo>
                  <a:pt x="255461" y="1214153"/>
                </a:lnTo>
                <a:lnTo>
                  <a:pt x="248755" y="1225223"/>
                </a:lnTo>
                <a:lnTo>
                  <a:pt x="242155" y="1235067"/>
                </a:lnTo>
                <a:lnTo>
                  <a:pt x="235836" y="1249057"/>
                </a:lnTo>
                <a:lnTo>
                  <a:pt x="230643" y="1262003"/>
                </a:lnTo>
                <a:lnTo>
                  <a:pt x="226268" y="1274066"/>
                </a:lnTo>
                <a:lnTo>
                  <a:pt x="222401" y="1285402"/>
                </a:lnTo>
                <a:lnTo>
                  <a:pt x="218733" y="1296170"/>
                </a:lnTo>
                <a:lnTo>
                  <a:pt x="214957" y="1306529"/>
                </a:lnTo>
                <a:lnTo>
                  <a:pt x="209810" y="1318695"/>
                </a:lnTo>
                <a:lnTo>
                  <a:pt x="204436" y="1330324"/>
                </a:lnTo>
                <a:lnTo>
                  <a:pt x="199108" y="1341679"/>
                </a:lnTo>
                <a:lnTo>
                  <a:pt x="194098" y="1353026"/>
                </a:lnTo>
                <a:lnTo>
                  <a:pt x="189304" y="1367059"/>
                </a:lnTo>
                <a:lnTo>
                  <a:pt x="185838" y="1379408"/>
                </a:lnTo>
                <a:lnTo>
                  <a:pt x="182706" y="1390502"/>
                </a:lnTo>
                <a:lnTo>
                  <a:pt x="177210" y="1404132"/>
                </a:lnTo>
                <a:lnTo>
                  <a:pt x="171680" y="1416249"/>
                </a:lnTo>
                <a:lnTo>
                  <a:pt x="166390" y="1427372"/>
                </a:lnTo>
                <a:lnTo>
                  <a:pt x="161615" y="1438020"/>
                </a:lnTo>
                <a:lnTo>
                  <a:pt x="156958" y="1452984"/>
                </a:lnTo>
                <a:lnTo>
                  <a:pt x="153726" y="1466264"/>
                </a:lnTo>
                <a:lnTo>
                  <a:pt x="151300" y="1478206"/>
                </a:lnTo>
                <a:lnTo>
                  <a:pt x="149062" y="1489158"/>
                </a:lnTo>
                <a:lnTo>
                  <a:pt x="144613" y="1503653"/>
                </a:lnTo>
                <a:lnTo>
                  <a:pt x="140072" y="1516706"/>
                </a:lnTo>
                <a:lnTo>
                  <a:pt x="135603" y="1528658"/>
                </a:lnTo>
                <a:lnTo>
                  <a:pt x="131372" y="1539850"/>
                </a:lnTo>
                <a:lnTo>
                  <a:pt x="127541" y="1550625"/>
                </a:lnTo>
                <a:lnTo>
                  <a:pt x="117169" y="1598980"/>
                </a:lnTo>
                <a:lnTo>
                  <a:pt x="115286" y="1611474"/>
                </a:lnTo>
                <a:lnTo>
                  <a:pt x="113160" y="1623864"/>
                </a:lnTo>
                <a:lnTo>
                  <a:pt x="110415" y="1636829"/>
                </a:lnTo>
                <a:lnTo>
                  <a:pt x="107545" y="1649307"/>
                </a:lnTo>
                <a:lnTo>
                  <a:pt x="104715" y="1661482"/>
                </a:lnTo>
                <a:lnTo>
                  <a:pt x="102091" y="1673538"/>
                </a:lnTo>
                <a:lnTo>
                  <a:pt x="99758" y="1686842"/>
                </a:lnTo>
                <a:lnTo>
                  <a:pt x="97854" y="1699755"/>
                </a:lnTo>
                <a:lnTo>
                  <a:pt x="96032" y="1712293"/>
                </a:lnTo>
                <a:lnTo>
                  <a:pt x="93944" y="1724473"/>
                </a:lnTo>
                <a:lnTo>
                  <a:pt x="91242" y="1736313"/>
                </a:lnTo>
                <a:lnTo>
                  <a:pt x="86599" y="1749349"/>
                </a:lnTo>
                <a:lnTo>
                  <a:pt x="81183" y="1761157"/>
                </a:lnTo>
                <a:lnTo>
                  <a:pt x="75614" y="1772269"/>
                </a:lnTo>
                <a:lnTo>
                  <a:pt x="70513" y="1783218"/>
                </a:lnTo>
                <a:lnTo>
                  <a:pt x="58012" y="1824662"/>
                </a:lnTo>
                <a:lnTo>
                  <a:pt x="55999" y="1836781"/>
                </a:lnTo>
                <a:lnTo>
                  <a:pt x="56066" y="1838578"/>
                </a:lnTo>
                <a:lnTo>
                  <a:pt x="56295" y="1839683"/>
                </a:lnTo>
                <a:lnTo>
                  <a:pt x="56561" y="1840351"/>
                </a:lnTo>
                <a:lnTo>
                  <a:pt x="56739" y="1840839"/>
                </a:lnTo>
                <a:lnTo>
                  <a:pt x="51961" y="1849580"/>
                </a:lnTo>
                <a:lnTo>
                  <a:pt x="49000" y="1854386"/>
                </a:lnTo>
                <a:lnTo>
                  <a:pt x="30440" y="1920430"/>
                </a:lnTo>
                <a:lnTo>
                  <a:pt x="25154" y="1985988"/>
                </a:lnTo>
                <a:lnTo>
                  <a:pt x="21551" y="2033339"/>
                </a:lnTo>
                <a:lnTo>
                  <a:pt x="18256" y="2079209"/>
                </a:lnTo>
                <a:lnTo>
                  <a:pt x="17482" y="2089842"/>
                </a:lnTo>
                <a:lnTo>
                  <a:pt x="13363" y="2131171"/>
                </a:lnTo>
                <a:lnTo>
                  <a:pt x="6190" y="2180810"/>
                </a:lnTo>
                <a:lnTo>
                  <a:pt x="3361" y="2199797"/>
                </a:lnTo>
                <a:lnTo>
                  <a:pt x="0" y="2222442"/>
                </a:lnTo>
                <a:lnTo>
                  <a:pt x="1865" y="2260498"/>
                </a:lnTo>
                <a:lnTo>
                  <a:pt x="3597" y="2298566"/>
                </a:lnTo>
                <a:lnTo>
                  <a:pt x="4171" y="2311256"/>
                </a:lnTo>
                <a:lnTo>
                  <a:pt x="5962" y="2349320"/>
                </a:lnTo>
                <a:lnTo>
                  <a:pt x="7972" y="2387368"/>
                </a:lnTo>
                <a:lnTo>
                  <a:pt x="11256" y="2438048"/>
                </a:lnTo>
                <a:lnTo>
                  <a:pt x="16022" y="2482490"/>
                </a:lnTo>
                <a:lnTo>
                  <a:pt x="22439" y="2526455"/>
                </a:lnTo>
                <a:lnTo>
                  <a:pt x="30469" y="2566259"/>
                </a:lnTo>
                <a:lnTo>
                  <a:pt x="48914" y="2611826"/>
                </a:lnTo>
                <a:lnTo>
                  <a:pt x="54078" y="2623105"/>
                </a:lnTo>
                <a:lnTo>
                  <a:pt x="58398" y="2637263"/>
                </a:lnTo>
                <a:lnTo>
                  <a:pt x="61181" y="2649938"/>
                </a:lnTo>
                <a:lnTo>
                  <a:pt x="64401" y="2660862"/>
                </a:lnTo>
                <a:lnTo>
                  <a:pt x="93507" y="2687801"/>
                </a:lnTo>
                <a:lnTo>
                  <a:pt x="132317" y="2703250"/>
                </a:lnTo>
                <a:lnTo>
                  <a:pt x="174838" y="2712148"/>
                </a:lnTo>
                <a:lnTo>
                  <a:pt x="213307" y="2716389"/>
                </a:lnTo>
                <a:lnTo>
                  <a:pt x="258817" y="2718608"/>
                </a:lnTo>
                <a:lnTo>
                  <a:pt x="310553" y="2720479"/>
                </a:lnTo>
                <a:lnTo>
                  <a:pt x="362091" y="2722094"/>
                </a:lnTo>
                <a:lnTo>
                  <a:pt x="413453" y="2723497"/>
                </a:lnTo>
                <a:lnTo>
                  <a:pt x="464662" y="2724731"/>
                </a:lnTo>
                <a:lnTo>
                  <a:pt x="515742" y="2725839"/>
                </a:lnTo>
                <a:lnTo>
                  <a:pt x="566714" y="2726865"/>
                </a:lnTo>
                <a:lnTo>
                  <a:pt x="617600" y="2727852"/>
                </a:lnTo>
                <a:lnTo>
                  <a:pt x="643019" y="2728345"/>
                </a:lnTo>
                <a:lnTo>
                  <a:pt x="668425" y="2728844"/>
                </a:lnTo>
                <a:lnTo>
                  <a:pt x="693821" y="2729354"/>
                </a:lnTo>
                <a:lnTo>
                  <a:pt x="719211" y="2729883"/>
                </a:lnTo>
                <a:lnTo>
                  <a:pt x="744595" y="2730434"/>
                </a:lnTo>
                <a:lnTo>
                  <a:pt x="1376354" y="2743138"/>
                </a:lnTo>
                <a:lnTo>
                  <a:pt x="1441315" y="2739804"/>
                </a:lnTo>
                <a:lnTo>
                  <a:pt x="1497717" y="2737525"/>
                </a:lnTo>
                <a:lnTo>
                  <a:pt x="1546275" y="2736150"/>
                </a:lnTo>
                <a:lnTo>
                  <a:pt x="1587700" y="2735529"/>
                </a:lnTo>
                <a:lnTo>
                  <a:pt x="1622704" y="2735510"/>
                </a:lnTo>
                <a:lnTo>
                  <a:pt x="1651999" y="2735943"/>
                </a:lnTo>
                <a:lnTo>
                  <a:pt x="1676298" y="2736677"/>
                </a:lnTo>
                <a:lnTo>
                  <a:pt x="1696311" y="2737562"/>
                </a:lnTo>
                <a:lnTo>
                  <a:pt x="1712753" y="2738446"/>
                </a:lnTo>
                <a:lnTo>
                  <a:pt x="1726333" y="2739179"/>
                </a:lnTo>
                <a:lnTo>
                  <a:pt x="1737766" y="2739610"/>
                </a:lnTo>
                <a:lnTo>
                  <a:pt x="1776253" y="2735302"/>
                </a:lnTo>
                <a:lnTo>
                  <a:pt x="1817453" y="2721516"/>
                </a:lnTo>
                <a:lnTo>
                  <a:pt x="1861474" y="2705038"/>
                </a:lnTo>
                <a:lnTo>
                  <a:pt x="1877516" y="2684865"/>
                </a:lnTo>
                <a:lnTo>
                  <a:pt x="1885837" y="2675216"/>
                </a:lnTo>
                <a:lnTo>
                  <a:pt x="1926048" y="2651797"/>
                </a:lnTo>
                <a:lnTo>
                  <a:pt x="1966769" y="2635848"/>
                </a:lnTo>
                <a:lnTo>
                  <a:pt x="1978498" y="2631480"/>
                </a:lnTo>
                <a:lnTo>
                  <a:pt x="1986281" y="2619550"/>
                </a:lnTo>
                <a:lnTo>
                  <a:pt x="1992491" y="2609963"/>
                </a:lnTo>
                <a:lnTo>
                  <a:pt x="1997309" y="2602489"/>
                </a:lnTo>
                <a:lnTo>
                  <a:pt x="2000917" y="2596901"/>
                </a:lnTo>
                <a:lnTo>
                  <a:pt x="2003495" y="2592972"/>
                </a:lnTo>
                <a:lnTo>
                  <a:pt x="2005226" y="2590473"/>
                </a:lnTo>
                <a:lnTo>
                  <a:pt x="2006290" y="2589176"/>
                </a:lnTo>
                <a:lnTo>
                  <a:pt x="2006868" y="2588853"/>
                </a:lnTo>
                <a:lnTo>
                  <a:pt x="2007143" y="2589278"/>
                </a:lnTo>
                <a:lnTo>
                  <a:pt x="2007296" y="2590220"/>
                </a:lnTo>
                <a:lnTo>
                  <a:pt x="2007507" y="2591454"/>
                </a:lnTo>
                <a:lnTo>
                  <a:pt x="2007958" y="2592750"/>
                </a:lnTo>
                <a:lnTo>
                  <a:pt x="2008831" y="2593881"/>
                </a:lnTo>
                <a:lnTo>
                  <a:pt x="2010307" y="2594620"/>
                </a:lnTo>
                <a:lnTo>
                  <a:pt x="2012567" y="2594737"/>
                </a:lnTo>
                <a:lnTo>
                  <a:pt x="2015792" y="2594005"/>
                </a:lnTo>
                <a:lnTo>
                  <a:pt x="2049810" y="2571200"/>
                </a:lnTo>
                <a:lnTo>
                  <a:pt x="2075506" y="2540389"/>
                </a:lnTo>
                <a:lnTo>
                  <a:pt x="2099223" y="2505662"/>
                </a:lnTo>
                <a:lnTo>
                  <a:pt x="2113179" y="2483652"/>
                </a:lnTo>
                <a:lnTo>
                  <a:pt x="2120567" y="2472175"/>
                </a:lnTo>
                <a:lnTo>
                  <a:pt x="2146513" y="2429757"/>
                </a:lnTo>
                <a:lnTo>
                  <a:pt x="2158074" y="2405902"/>
                </a:lnTo>
                <a:lnTo>
                  <a:pt x="2163836" y="2393867"/>
                </a:lnTo>
                <a:lnTo>
                  <a:pt x="2178417" y="2357023"/>
                </a:lnTo>
                <a:lnTo>
                  <a:pt x="2186469" y="2320900"/>
                </a:lnTo>
                <a:lnTo>
                  <a:pt x="2190575" y="2305471"/>
                </a:lnTo>
                <a:lnTo>
                  <a:pt x="2194354" y="2292958"/>
                </a:lnTo>
                <a:lnTo>
                  <a:pt x="2197616" y="2282251"/>
                </a:lnTo>
                <a:lnTo>
                  <a:pt x="2222510" y="2171638"/>
                </a:lnTo>
                <a:lnTo>
                  <a:pt x="2220671" y="2133574"/>
                </a:lnTo>
                <a:lnTo>
                  <a:pt x="2219015" y="2095498"/>
                </a:lnTo>
                <a:lnTo>
                  <a:pt x="2218468" y="2082806"/>
                </a:lnTo>
                <a:lnTo>
                  <a:pt x="2216740" y="2044737"/>
                </a:lnTo>
                <a:lnTo>
                  <a:pt x="2213948" y="1994019"/>
                </a:lnTo>
                <a:lnTo>
                  <a:pt x="2210247" y="1947603"/>
                </a:lnTo>
                <a:lnTo>
                  <a:pt x="2203370" y="1909127"/>
                </a:lnTo>
                <a:lnTo>
                  <a:pt x="2193302" y="1861343"/>
                </a:lnTo>
                <a:lnTo>
                  <a:pt x="2183548" y="1817721"/>
                </a:lnTo>
                <a:lnTo>
                  <a:pt x="2178950" y="1797602"/>
                </a:lnTo>
                <a:lnTo>
                  <a:pt x="2177613" y="1791728"/>
                </a:lnTo>
                <a:lnTo>
                  <a:pt x="2175198" y="1778809"/>
                </a:lnTo>
                <a:lnTo>
                  <a:pt x="2173149" y="1766044"/>
                </a:lnTo>
                <a:lnTo>
                  <a:pt x="2170672" y="1753671"/>
                </a:lnTo>
                <a:lnTo>
                  <a:pt x="2156043" y="1717584"/>
                </a:lnTo>
                <a:lnTo>
                  <a:pt x="2149423" y="1703148"/>
                </a:lnTo>
                <a:lnTo>
                  <a:pt x="2147239" y="1698312"/>
                </a:lnTo>
                <a:lnTo>
                  <a:pt x="2137528" y="1669033"/>
                </a:lnTo>
                <a:lnTo>
                  <a:pt x="2134642" y="1659131"/>
                </a:lnTo>
                <a:lnTo>
                  <a:pt x="2128679" y="1618214"/>
                </a:lnTo>
                <a:lnTo>
                  <a:pt x="2125482" y="1593638"/>
                </a:lnTo>
                <a:lnTo>
                  <a:pt x="2123908" y="1581863"/>
                </a:lnTo>
                <a:lnTo>
                  <a:pt x="2116957" y="1538100"/>
                </a:lnTo>
                <a:lnTo>
                  <a:pt x="2110598" y="1507942"/>
                </a:lnTo>
                <a:lnTo>
                  <a:pt x="2110311" y="1508616"/>
                </a:lnTo>
                <a:lnTo>
                  <a:pt x="2110087" y="1509905"/>
                </a:lnTo>
                <a:lnTo>
                  <a:pt x="2109869" y="1511431"/>
                </a:lnTo>
                <a:lnTo>
                  <a:pt x="2109596" y="1512813"/>
                </a:lnTo>
                <a:lnTo>
                  <a:pt x="2109210" y="1513672"/>
                </a:lnTo>
                <a:lnTo>
                  <a:pt x="2108652" y="1513628"/>
                </a:lnTo>
                <a:lnTo>
                  <a:pt x="2107863" y="1512301"/>
                </a:lnTo>
                <a:lnTo>
                  <a:pt x="2098395" y="1473128"/>
                </a:lnTo>
                <a:lnTo>
                  <a:pt x="2089471" y="1428093"/>
                </a:lnTo>
                <a:lnTo>
                  <a:pt x="2081973" y="1385493"/>
                </a:lnTo>
                <a:lnTo>
                  <a:pt x="2078430" y="1359450"/>
                </a:lnTo>
                <a:lnTo>
                  <a:pt x="2077977" y="1355921"/>
                </a:lnTo>
                <a:lnTo>
                  <a:pt x="2063748" y="1311853"/>
                </a:lnTo>
                <a:lnTo>
                  <a:pt x="2059023" y="1298716"/>
                </a:lnTo>
                <a:lnTo>
                  <a:pt x="2053285" y="1282628"/>
                </a:lnTo>
                <a:lnTo>
                  <a:pt x="2051202" y="1268277"/>
                </a:lnTo>
                <a:lnTo>
                  <a:pt x="2049293" y="1254726"/>
                </a:lnTo>
                <a:lnTo>
                  <a:pt x="2047486" y="1241865"/>
                </a:lnTo>
                <a:lnTo>
                  <a:pt x="2045712" y="1229587"/>
                </a:lnTo>
                <a:lnTo>
                  <a:pt x="2037536" y="1184127"/>
                </a:lnTo>
                <a:lnTo>
                  <a:pt x="2024270" y="1139298"/>
                </a:lnTo>
                <a:lnTo>
                  <a:pt x="2008280" y="1101909"/>
                </a:lnTo>
                <a:lnTo>
                  <a:pt x="1987556" y="1062748"/>
                </a:lnTo>
                <a:lnTo>
                  <a:pt x="1981282" y="1051492"/>
                </a:lnTo>
                <a:lnTo>
                  <a:pt x="1975446" y="1040859"/>
                </a:lnTo>
                <a:lnTo>
                  <a:pt x="1957088" y="1000487"/>
                </a:lnTo>
                <a:lnTo>
                  <a:pt x="1943075" y="960358"/>
                </a:lnTo>
                <a:lnTo>
                  <a:pt x="1931304" y="922269"/>
                </a:lnTo>
                <a:lnTo>
                  <a:pt x="1923053" y="882262"/>
                </a:lnTo>
                <a:lnTo>
                  <a:pt x="1920422" y="871248"/>
                </a:lnTo>
                <a:lnTo>
                  <a:pt x="1914223" y="857189"/>
                </a:lnTo>
                <a:lnTo>
                  <a:pt x="1907580" y="845888"/>
                </a:lnTo>
                <a:lnTo>
                  <a:pt x="1901214" y="836093"/>
                </a:lnTo>
                <a:lnTo>
                  <a:pt x="1895849" y="826548"/>
                </a:lnTo>
                <a:lnTo>
                  <a:pt x="1891114" y="814429"/>
                </a:lnTo>
                <a:lnTo>
                  <a:pt x="1887183" y="802120"/>
                </a:lnTo>
                <a:lnTo>
                  <a:pt x="1883534" y="789852"/>
                </a:lnTo>
                <a:lnTo>
                  <a:pt x="1879643" y="777856"/>
                </a:lnTo>
                <a:lnTo>
                  <a:pt x="1860664" y="743154"/>
                </a:lnTo>
                <a:lnTo>
                  <a:pt x="1845555" y="722988"/>
                </a:lnTo>
                <a:lnTo>
                  <a:pt x="1838157" y="713344"/>
                </a:lnTo>
                <a:lnTo>
                  <a:pt x="1813136" y="674564"/>
                </a:lnTo>
                <a:lnTo>
                  <a:pt x="1795064" y="642700"/>
                </a:lnTo>
                <a:lnTo>
                  <a:pt x="1790030" y="634025"/>
                </a:lnTo>
                <a:lnTo>
                  <a:pt x="1765664" y="601195"/>
                </a:lnTo>
                <a:lnTo>
                  <a:pt x="1733915" y="573056"/>
                </a:lnTo>
                <a:lnTo>
                  <a:pt x="1724670" y="566440"/>
                </a:lnTo>
                <a:lnTo>
                  <a:pt x="1716488" y="560154"/>
                </a:lnTo>
                <a:lnTo>
                  <a:pt x="1687837" y="534068"/>
                </a:lnTo>
                <a:lnTo>
                  <a:pt x="1659968" y="507743"/>
                </a:lnTo>
                <a:lnTo>
                  <a:pt x="1650763" y="498999"/>
                </a:lnTo>
                <a:lnTo>
                  <a:pt x="1641568" y="490301"/>
                </a:lnTo>
                <a:lnTo>
                  <a:pt x="1604503" y="456326"/>
                </a:lnTo>
                <a:lnTo>
                  <a:pt x="1584220" y="438748"/>
                </a:lnTo>
                <a:lnTo>
                  <a:pt x="1574261" y="429907"/>
                </a:lnTo>
                <a:lnTo>
                  <a:pt x="1535506" y="399873"/>
                </a:lnTo>
                <a:lnTo>
                  <a:pt x="1513255" y="387802"/>
                </a:lnTo>
                <a:lnTo>
                  <a:pt x="1502279" y="381949"/>
                </a:lnTo>
                <a:lnTo>
                  <a:pt x="1495441" y="370296"/>
                </a:lnTo>
                <a:lnTo>
                  <a:pt x="1489447" y="358732"/>
                </a:lnTo>
                <a:lnTo>
                  <a:pt x="1482915" y="348318"/>
                </a:lnTo>
                <a:lnTo>
                  <a:pt x="1452490" y="323165"/>
                </a:lnTo>
                <a:lnTo>
                  <a:pt x="1444101" y="319390"/>
                </a:lnTo>
                <a:lnTo>
                  <a:pt x="1442507" y="320279"/>
                </a:lnTo>
                <a:lnTo>
                  <a:pt x="1442216" y="322521"/>
                </a:lnTo>
                <a:lnTo>
                  <a:pt x="1442906" y="325743"/>
                </a:lnTo>
                <a:lnTo>
                  <a:pt x="1444254" y="329570"/>
                </a:lnTo>
                <a:lnTo>
                  <a:pt x="1445937" y="333628"/>
                </a:lnTo>
                <a:lnTo>
                  <a:pt x="1447632" y="337545"/>
                </a:lnTo>
                <a:lnTo>
                  <a:pt x="1449018" y="340946"/>
                </a:lnTo>
                <a:lnTo>
                  <a:pt x="1449770" y="343457"/>
                </a:lnTo>
                <a:lnTo>
                  <a:pt x="1449568" y="344705"/>
                </a:lnTo>
                <a:lnTo>
                  <a:pt x="1448087" y="344316"/>
                </a:lnTo>
                <a:lnTo>
                  <a:pt x="1410218" y="304738"/>
                </a:lnTo>
                <a:lnTo>
                  <a:pt x="1380835" y="263316"/>
                </a:lnTo>
                <a:lnTo>
                  <a:pt x="1373689" y="252744"/>
                </a:lnTo>
                <a:lnTo>
                  <a:pt x="1349400" y="222637"/>
                </a:lnTo>
                <a:lnTo>
                  <a:pt x="1315494" y="185037"/>
                </a:lnTo>
                <a:lnTo>
                  <a:pt x="1307070" y="175797"/>
                </a:lnTo>
                <a:lnTo>
                  <a:pt x="1298716" y="166514"/>
                </a:lnTo>
                <a:lnTo>
                  <a:pt x="1289639" y="156764"/>
                </a:lnTo>
                <a:lnTo>
                  <a:pt x="1280734" y="147564"/>
                </a:lnTo>
                <a:lnTo>
                  <a:pt x="1272321" y="138378"/>
                </a:lnTo>
                <a:lnTo>
                  <a:pt x="1264723" y="128670"/>
                </a:lnTo>
                <a:lnTo>
                  <a:pt x="1257598" y="117338"/>
                </a:lnTo>
                <a:lnTo>
                  <a:pt x="1250956" y="106083"/>
                </a:lnTo>
                <a:lnTo>
                  <a:pt x="1244351" y="95216"/>
                </a:lnTo>
                <a:lnTo>
                  <a:pt x="1214078" y="62333"/>
                </a:lnTo>
                <a:lnTo>
                  <a:pt x="1176365" y="29520"/>
                </a:lnTo>
                <a:lnTo>
                  <a:pt x="1141955" y="1860"/>
                </a:lnTo>
                <a:lnTo>
                  <a:pt x="1139544" y="0"/>
                </a:lnTo>
                <a:lnTo>
                  <a:pt x="1113447" y="2426"/>
                </a:lnTo>
                <a:lnTo>
                  <a:pt x="1070381" y="7452"/>
                </a:lnTo>
                <a:lnTo>
                  <a:pt x="1024961" y="15138"/>
                </a:lnTo>
                <a:lnTo>
                  <a:pt x="984228" y="27052"/>
                </a:lnTo>
                <a:lnTo>
                  <a:pt x="974509" y="31056"/>
                </a:lnTo>
                <a:lnTo>
                  <a:pt x="970088" y="32818"/>
                </a:lnTo>
                <a:lnTo>
                  <a:pt x="965636" y="34394"/>
                </a:lnTo>
                <a:lnTo>
                  <a:pt x="960909" y="35765"/>
                </a:lnTo>
                <a:lnTo>
                  <a:pt x="955665" y="36912"/>
                </a:lnTo>
                <a:lnTo>
                  <a:pt x="949662" y="37815"/>
                </a:lnTo>
                <a:lnTo>
                  <a:pt x="947653" y="38038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5664" y="3349752"/>
            <a:ext cx="1080515" cy="1650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8583" y="4137660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7747" y="3362036"/>
            <a:ext cx="998043" cy="156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6984" y="3307079"/>
            <a:ext cx="1078991" cy="171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6855" y="41239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7204" y="3317895"/>
            <a:ext cx="997927" cy="1628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9891" y="3368052"/>
            <a:ext cx="1330451" cy="1370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7779" y="4015740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1664" y="3379948"/>
            <a:ext cx="1250604" cy="1289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8957948" cy="855293"/>
          </a:xfrm>
          <a:prstGeom prst="rect">
            <a:avLst/>
          </a:prstGeom>
        </p:spPr>
        <p:txBody>
          <a:bodyPr vert="horz" wrap="square" lIns="0" tIns="359341" rIns="0" bIns="0" rtlCol="0" anchor="t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&lt;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6184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32803" y="1735835"/>
            <a:ext cx="545592" cy="547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5976" y="19720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6442" y="247348"/>
                </a:lnTo>
                <a:lnTo>
                  <a:pt x="454207" y="265679"/>
                </a:lnTo>
                <a:lnTo>
                  <a:pt x="439234" y="317579"/>
                </a:lnTo>
                <a:lnTo>
                  <a:pt x="413092" y="363606"/>
                </a:lnTo>
                <a:lnTo>
                  <a:pt x="377368" y="402170"/>
                </a:lnTo>
                <a:lnTo>
                  <a:pt x="333653" y="431683"/>
                </a:lnTo>
                <a:lnTo>
                  <a:pt x="283533" y="450556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6440" y="2116835"/>
            <a:ext cx="71323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7925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519074" y="0"/>
                </a:moveTo>
                <a:lnTo>
                  <a:pt x="0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57925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86776" y="67482"/>
                </a:moveTo>
                <a:lnTo>
                  <a:pt x="0" y="83332"/>
                </a:lnTo>
                <a:lnTo>
                  <a:pt x="28925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86956" y="2116835"/>
            <a:ext cx="714755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4200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0" y="0"/>
                </a:moveTo>
                <a:lnTo>
                  <a:pt x="519074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6497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57851" y="0"/>
                </a:moveTo>
                <a:lnTo>
                  <a:pt x="86776" y="83332"/>
                </a:lnTo>
                <a:lnTo>
                  <a:pt x="0" y="6751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3" y="2574035"/>
            <a:ext cx="545591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15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7204" y="2574035"/>
            <a:ext cx="545592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803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5745" y="1830946"/>
            <a:ext cx="11557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430"/>
              </a:spcBef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17544" y="2669147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9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98364" y="2958083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43357" y="29718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42564" y="3400592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35"/>
                </a:moveTo>
                <a:lnTo>
                  <a:pt x="792" y="8820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2452" y="2967227"/>
            <a:ext cx="402336" cy="7040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865" y="2981066"/>
            <a:ext cx="212090" cy="506730"/>
          </a:xfrm>
          <a:custGeom>
            <a:avLst/>
            <a:gdLst/>
            <a:ahLst/>
            <a:cxnLst/>
            <a:rect l="l" t="t" r="r" b="b"/>
            <a:pathLst>
              <a:path w="212089" h="506729">
                <a:moveTo>
                  <a:pt x="0" y="0"/>
                </a:moveTo>
                <a:lnTo>
                  <a:pt x="212049" y="5067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94506" y="3400349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47"/>
                </a:lnTo>
                <a:lnTo>
                  <a:pt x="0" y="3432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50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181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1841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994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25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985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950964" y="2964179"/>
            <a:ext cx="554735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7511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360822" y="0"/>
                </a:moveTo>
                <a:lnTo>
                  <a:pt x="0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97511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80345" y="51450"/>
                </a:moveTo>
                <a:lnTo>
                  <a:pt x="0" y="87873"/>
                </a:lnTo>
                <a:lnTo>
                  <a:pt x="780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34300" y="2964179"/>
            <a:ext cx="554735" cy="7040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81666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0" y="0"/>
                </a:moveTo>
                <a:lnTo>
                  <a:pt x="360822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2142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72542" y="0"/>
                </a:moveTo>
                <a:lnTo>
                  <a:pt x="80345" y="87873"/>
                </a:lnTo>
                <a:lnTo>
                  <a:pt x="0" y="5145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376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707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936745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568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899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155946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664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9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09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9908" y="3948684"/>
            <a:ext cx="403860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102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518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555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005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997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98108" y="3948684"/>
            <a:ext cx="402335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84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900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69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14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14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36307" y="3948684"/>
            <a:ext cx="403859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2824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2021" y="0"/>
                </a:moveTo>
                <a:lnTo>
                  <a:pt x="70439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367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817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809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31707" y="3948684"/>
            <a:ext cx="403859" cy="7040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820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23671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4345943" y="5339686"/>
            <a:ext cx="461200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ent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ecursive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s.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epea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ed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ork!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315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848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55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40980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41818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434684"/>
            <a:ext cx="68580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404428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55342" y="3206084"/>
            <a:ext cx="4178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3744" y="5339686"/>
            <a:ext cx="301244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nde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&gt;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457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99004" y="3564635"/>
            <a:ext cx="240792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797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5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7" y="124431"/>
                </a:lnTo>
                <a:lnTo>
                  <a:pt x="52685" y="147055"/>
                </a:lnTo>
                <a:lnTo>
                  <a:pt x="83338" y="151740"/>
                </a:lnTo>
                <a:lnTo>
                  <a:pt x="97428" y="149075"/>
                </a:lnTo>
                <a:lnTo>
                  <a:pt x="132397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2" y="27308"/>
                </a:lnTo>
                <a:lnTo>
                  <a:pt x="99714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6" y="35373"/>
                </a:lnTo>
                <a:lnTo>
                  <a:pt x="41926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7" y="17987"/>
                </a:lnTo>
                <a:lnTo>
                  <a:pt x="147887" y="50170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7" y="127338"/>
                </a:lnTo>
                <a:lnTo>
                  <a:pt x="97428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2" y="133753"/>
                </a:lnTo>
                <a:lnTo>
                  <a:pt x="4512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38694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39532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366784"/>
            <a:ext cx="797560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r>
              <a:rPr sz="18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spc="5" dirty="0">
                <a:solidFill>
                  <a:srgbClr val="FF0000"/>
                </a:solidFill>
                <a:latin typeface="Times New Roman"/>
                <a:cs typeface="Times New Roman"/>
              </a:rPr>
              <a:t>k+1,j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3663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9542" y="3138183"/>
            <a:ext cx="48387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67400" y="4267200"/>
            <a:ext cx="3025775" cy="120078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4036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era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ions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ov</a:t>
            </a:r>
            <a:r>
              <a:rPr sz="2400" spc="-2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spc="-15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4577685"/>
            <a:ext cx="177800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5316" y="2246376"/>
            <a:ext cx="4087367" cy="3188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22860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9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8716" y="2244851"/>
            <a:ext cx="3553967" cy="2804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81200" y="22860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9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116" y="2244851"/>
            <a:ext cx="3020567" cy="2423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4600" y="22860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9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0192" y="2244851"/>
            <a:ext cx="2414016" cy="1965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24200" y="22860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9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9791" y="2244851"/>
            <a:ext cx="1804415" cy="15087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3800" y="22860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4067" y="2246376"/>
            <a:ext cx="1121664" cy="1048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9600" y="22860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5944" y="2247900"/>
            <a:ext cx="591312" cy="5882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53000" y="228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0628" y="3744467"/>
            <a:ext cx="670560" cy="7117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2567" y="40751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519348" y="0"/>
                </a:moveTo>
                <a:lnTo>
                  <a:pt x="101437" y="57872"/>
                </a:lnTo>
                <a:lnTo>
                  <a:pt x="220400" y="147870"/>
                </a:lnTo>
                <a:lnTo>
                  <a:pt x="0" y="439110"/>
                </a:lnTo>
                <a:lnTo>
                  <a:pt x="237896" y="619121"/>
                </a:lnTo>
                <a:lnTo>
                  <a:pt x="458266" y="327894"/>
                </a:lnTo>
                <a:lnTo>
                  <a:pt x="564763" y="327894"/>
                </a:lnTo>
                <a:lnTo>
                  <a:pt x="519348" y="0"/>
                </a:lnTo>
                <a:close/>
              </a:path>
              <a:path w="577850" h="619125">
                <a:moveTo>
                  <a:pt x="564763" y="327894"/>
                </a:moveTo>
                <a:lnTo>
                  <a:pt x="458266" y="327894"/>
                </a:lnTo>
                <a:lnTo>
                  <a:pt x="577230" y="417905"/>
                </a:lnTo>
                <a:lnTo>
                  <a:pt x="564763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0" y="439110"/>
                </a:moveTo>
                <a:lnTo>
                  <a:pt x="220400" y="147870"/>
                </a:lnTo>
                <a:lnTo>
                  <a:pt x="101437" y="57872"/>
                </a:lnTo>
                <a:lnTo>
                  <a:pt x="519348" y="0"/>
                </a:lnTo>
                <a:lnTo>
                  <a:pt x="577230" y="417905"/>
                </a:lnTo>
                <a:lnTo>
                  <a:pt x="458266" y="327894"/>
                </a:lnTo>
                <a:lnTo>
                  <a:pt x="237896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45943" y="3434684"/>
            <a:ext cx="3733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12844" y="2164683"/>
            <a:ext cx="2855595" cy="2214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spc="-10" dirty="0">
                <a:latin typeface="Times New Roman"/>
                <a:cs typeface="Times New Roman"/>
              </a:rPr>
              <a:t>entrie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or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15" dirty="0">
                <a:latin typeface="Times New Roman"/>
                <a:cs typeface="Times New Roman"/>
              </a:rPr>
              <a:t>gua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5352" y="16820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8835" y="3592067"/>
            <a:ext cx="670559" cy="711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60776" y="39227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519333" y="0"/>
                </a:moveTo>
                <a:lnTo>
                  <a:pt x="101455" y="57881"/>
                </a:lnTo>
                <a:lnTo>
                  <a:pt x="220385" y="147858"/>
                </a:lnTo>
                <a:lnTo>
                  <a:pt x="0" y="439110"/>
                </a:lnTo>
                <a:lnTo>
                  <a:pt x="237881" y="619121"/>
                </a:lnTo>
                <a:lnTo>
                  <a:pt x="458282" y="327894"/>
                </a:lnTo>
                <a:lnTo>
                  <a:pt x="564748" y="327894"/>
                </a:lnTo>
                <a:lnTo>
                  <a:pt x="519333" y="0"/>
                </a:lnTo>
                <a:close/>
              </a:path>
              <a:path w="577214" h="619125">
                <a:moveTo>
                  <a:pt x="564748" y="327894"/>
                </a:moveTo>
                <a:lnTo>
                  <a:pt x="458282" y="327894"/>
                </a:lnTo>
                <a:lnTo>
                  <a:pt x="577214" y="417905"/>
                </a:lnTo>
                <a:lnTo>
                  <a:pt x="564748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0" y="439110"/>
                </a:moveTo>
                <a:lnTo>
                  <a:pt x="220385" y="147858"/>
                </a:lnTo>
                <a:lnTo>
                  <a:pt x="101455" y="57881"/>
                </a:lnTo>
                <a:lnTo>
                  <a:pt x="519333" y="0"/>
                </a:lnTo>
                <a:lnTo>
                  <a:pt x="577214" y="417905"/>
                </a:lnTo>
                <a:lnTo>
                  <a:pt x="458282" y="327894"/>
                </a:lnTo>
                <a:lnTo>
                  <a:pt x="237881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2844" y="2444083"/>
            <a:ext cx="842644" cy="299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+7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+6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+5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6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+3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3452" y="1529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79344" y="3734913"/>
            <a:ext cx="1076960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37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50614" y="2443048"/>
            <a:ext cx="2016760" cy="121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  <a:p>
            <a:pPr marL="341630">
              <a:lnSpc>
                <a:spcPts val="3100"/>
              </a:lnSpc>
              <a:spcBef>
                <a:spcPts val="35"/>
              </a:spcBef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3100"/>
              </a:lnSpc>
            </a:pP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1406" y="3631617"/>
            <a:ext cx="149479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i +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485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0735" y="4032429"/>
            <a:ext cx="1090295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ij </a:t>
            </a:r>
            <a:r>
              <a:rPr sz="2550" spc="-254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endParaRPr sz="26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0203" y="2193035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90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036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4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370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558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66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54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3" y="0"/>
                </a:moveTo>
                <a:lnTo>
                  <a:pt x="62893" y="11690"/>
                </a:lnTo>
                <a:lnTo>
                  <a:pt x="30006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39" y="198177"/>
                </a:lnTo>
                <a:lnTo>
                  <a:pt x="72371" y="220111"/>
                </a:lnTo>
                <a:lnTo>
                  <a:pt x="114628" y="228104"/>
                </a:lnTo>
                <a:lnTo>
                  <a:pt x="128931" y="227174"/>
                </a:lnTo>
                <a:lnTo>
                  <a:pt x="168217" y="214461"/>
                </a:lnTo>
                <a:lnTo>
                  <a:pt x="199829" y="188806"/>
                </a:lnTo>
                <a:lnTo>
                  <a:pt x="220880" y="152711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4" y="57173"/>
                </a:lnTo>
                <a:lnTo>
                  <a:pt x="186758" y="26985"/>
                </a:lnTo>
                <a:lnTo>
                  <a:pt x="149569" y="7029"/>
                </a:lnTo>
                <a:lnTo>
                  <a:pt x="103593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6" y="36609"/>
                </a:lnTo>
                <a:lnTo>
                  <a:pt x="62893" y="11690"/>
                </a:lnTo>
                <a:lnTo>
                  <a:pt x="103593" y="0"/>
                </a:lnTo>
                <a:lnTo>
                  <a:pt x="119775" y="740"/>
                </a:lnTo>
                <a:lnTo>
                  <a:pt x="163037" y="12378"/>
                </a:lnTo>
                <a:lnTo>
                  <a:pt x="196867" y="36044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5" y="165748"/>
                </a:lnTo>
                <a:lnTo>
                  <a:pt x="190323" y="198641"/>
                </a:lnTo>
                <a:lnTo>
                  <a:pt x="155832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18" y="214197"/>
                </a:lnTo>
                <a:lnTo>
                  <a:pt x="27637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62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750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420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08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754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942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Resim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4222" y="2026412"/>
            <a:ext cx="3054922" cy="3164586"/>
          </a:xfrm>
          <a:prstGeom prst="rect">
            <a:avLst/>
          </a:prstGeom>
        </p:spPr>
      </p:pic>
      <p:pic>
        <p:nvPicPr>
          <p:cNvPr id="72" name="Resim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2274" y="3700049"/>
            <a:ext cx="1070612" cy="44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72" y="137160"/>
            <a:ext cx="5750857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183957"/>
            <a:ext cx="8761824" cy="880408"/>
          </a:xfrm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459740">
              <a:lnSpc>
                <a:spcPct val="100000"/>
              </a:lnSpc>
            </a:pPr>
            <a:r>
              <a:rPr sz="3600" dirty="0"/>
              <a:t>A</a:t>
            </a:r>
            <a:r>
              <a:rPr sz="3600" spc="-5" dirty="0"/>
              <a:t>l</a:t>
            </a:r>
            <a:r>
              <a:rPr sz="3600" spc="5" dirty="0"/>
              <a:t>go</a:t>
            </a:r>
            <a:r>
              <a:rPr sz="3600" dirty="0"/>
              <a:t>r</a:t>
            </a:r>
            <a:r>
              <a:rPr sz="3600" spc="-5" dirty="0"/>
              <a:t>it</a:t>
            </a:r>
            <a:r>
              <a:rPr sz="3600" spc="5" dirty="0"/>
              <a:t>h</a:t>
            </a:r>
            <a:r>
              <a:rPr sz="3600" dirty="0"/>
              <a:t>m</a:t>
            </a:r>
            <a:r>
              <a:rPr sz="3600" spc="-55" dirty="0"/>
              <a:t> </a:t>
            </a:r>
            <a:r>
              <a:rPr sz="3600" dirty="0"/>
              <a:t>f</a:t>
            </a:r>
            <a:r>
              <a:rPr sz="3600" spc="5" dirty="0"/>
              <a:t>o</a:t>
            </a:r>
            <a:r>
              <a:rPr sz="3600" dirty="0"/>
              <a:t>r</a:t>
            </a:r>
            <a:r>
              <a:rPr sz="3600" spc="-2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dirty="0"/>
              <a:t>m</a:t>
            </a:r>
            <a:r>
              <a:rPr sz="3600" spc="5" dirty="0"/>
              <a:t>pu</a:t>
            </a:r>
            <a:r>
              <a:rPr sz="3600" spc="-5" dirty="0"/>
              <a:t>ti</a:t>
            </a:r>
            <a:r>
              <a:rPr sz="3600" spc="5" dirty="0"/>
              <a:t>n</a:t>
            </a:r>
            <a:r>
              <a:rPr sz="3600" dirty="0"/>
              <a:t>g</a:t>
            </a:r>
            <a:r>
              <a:rPr sz="3600" spc="-40" dirty="0"/>
              <a:t> </a:t>
            </a:r>
            <a:r>
              <a:rPr sz="3600" spc="-5" dirty="0"/>
              <a:t>t</a:t>
            </a:r>
            <a:r>
              <a:rPr sz="3600" spc="5" dirty="0"/>
              <a:t>h</a:t>
            </a:r>
            <a:r>
              <a:rPr sz="3600" dirty="0"/>
              <a:t>e</a:t>
            </a:r>
            <a:r>
              <a:rPr sz="3600" spc="-5" dirty="0"/>
              <a:t> </a:t>
            </a:r>
            <a:r>
              <a:rPr sz="3600" dirty="0"/>
              <a:t>O</a:t>
            </a:r>
            <a:r>
              <a:rPr sz="3600" spc="5" dirty="0"/>
              <a:t>p</a:t>
            </a:r>
            <a:r>
              <a:rPr sz="3600" spc="-5" dirty="0"/>
              <a:t>ti</a:t>
            </a:r>
            <a:r>
              <a:rPr sz="3600" dirty="0"/>
              <a:t>m</a:t>
            </a:r>
            <a:r>
              <a:rPr sz="3600" spc="5" dirty="0"/>
              <a:t>a</a:t>
            </a:r>
            <a:r>
              <a:rPr sz="3600" dirty="0"/>
              <a:t>l</a:t>
            </a:r>
            <a:r>
              <a:rPr sz="3600" spc="-3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spc="-5" dirty="0"/>
              <a:t>st</a:t>
            </a:r>
            <a:r>
              <a:rPr sz="36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" y="1788763"/>
            <a:ext cx="8524875" cy="382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ir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t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8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0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3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n,</a:t>
            </a:r>
            <a:endParaRPr sz="2400">
              <a:latin typeface="Times New Roman"/>
              <a:cs typeface="Times New Roman"/>
            </a:endParaRPr>
          </a:p>
          <a:p>
            <a:pPr marL="391795" marR="100965" indent="38100">
              <a:lnSpc>
                <a:spcPct val="12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depe</a:t>
            </a:r>
            <a:r>
              <a:rPr sz="2400" dirty="0">
                <a:latin typeface="Times New Roman"/>
                <a:cs typeface="Times New Roman"/>
              </a:rPr>
              <a:t>nds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&amp;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2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ea</a:t>
            </a:r>
            <a:r>
              <a:rPr sz="2400" dirty="0">
                <a:latin typeface="Times New Roman"/>
                <a:cs typeface="Times New Roman"/>
              </a:rPr>
              <a:t>dy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065260" cy="4174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76454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l</a:t>
            </a:r>
            <a:r>
              <a:rPr spc="5" dirty="0"/>
              <a:t>go</a:t>
            </a:r>
            <a:r>
              <a:rPr dirty="0"/>
              <a:t>r</a:t>
            </a:r>
            <a:r>
              <a:rPr spc="-5" dirty="0"/>
              <a:t>it</a:t>
            </a:r>
            <a:r>
              <a:rPr spc="5" dirty="0"/>
              <a:t>h</a:t>
            </a:r>
            <a:r>
              <a:rPr dirty="0"/>
              <a:t>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dirty="0"/>
              <a:t>f</a:t>
            </a:r>
            <a:r>
              <a:rPr spc="5" dirty="0"/>
              <a:t>o</a:t>
            </a:r>
            <a:r>
              <a:rPr dirty="0"/>
              <a:t>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dirty="0"/>
              <a:t>m</a:t>
            </a:r>
            <a:r>
              <a:rPr spc="5" dirty="0"/>
              <a:t>pu</a:t>
            </a:r>
            <a:r>
              <a:rPr spc="-5" dirty="0"/>
              <a:t>ti</a:t>
            </a:r>
            <a:r>
              <a:rPr spc="5" dirty="0"/>
              <a:t>n</a:t>
            </a:r>
            <a:r>
              <a:rPr dirty="0"/>
              <a:t>g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5" dirty="0"/>
              <a:t>h</a:t>
            </a:r>
            <a:r>
              <a:rPr dirty="0"/>
              <a:t>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O</a:t>
            </a:r>
            <a:r>
              <a:rPr spc="5" dirty="0"/>
              <a:t>p</a:t>
            </a:r>
            <a:r>
              <a:rPr spc="-5" dirty="0"/>
              <a:t>ti</a:t>
            </a:r>
            <a:r>
              <a:rPr dirty="0"/>
              <a:t>m</a:t>
            </a:r>
            <a:r>
              <a:rPr spc="5" dirty="0"/>
              <a:t>a</a:t>
            </a:r>
            <a:r>
              <a:rPr dirty="0"/>
              <a:t>l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st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4583" y="1733828"/>
            <a:ext cx="33743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</a:pPr>
            <a:r>
              <a:rPr sz="2000" spc="2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7873" y="2556916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910" y="3379991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]</a:t>
            </a: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7608" y="4203078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643" y="5026153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5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7353" y="5849232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12954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89"/>
                </a:lnTo>
                <a:lnTo>
                  <a:pt x="75464" y="1414717"/>
                </a:lnTo>
                <a:lnTo>
                  <a:pt x="65217" y="1462728"/>
                </a:lnTo>
                <a:lnTo>
                  <a:pt x="44986" y="1499524"/>
                </a:lnTo>
                <a:lnTo>
                  <a:pt x="17439" y="1520660"/>
                </a:lnTo>
                <a:lnTo>
                  <a:pt x="7092" y="15234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0" y="23622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2"/>
                </a:lnTo>
                <a:lnTo>
                  <a:pt x="3210870" y="49593"/>
                </a:lnTo>
                <a:lnTo>
                  <a:pt x="3164809" y="61500"/>
                </a:lnTo>
                <a:lnTo>
                  <a:pt x="3109834" y="70213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6"/>
                </a:lnTo>
                <a:lnTo>
                  <a:pt x="1750090" y="90899"/>
                </a:lnTo>
                <a:lnTo>
                  <a:pt x="1704029" y="102806"/>
                </a:lnTo>
                <a:lnTo>
                  <a:pt x="1668778" y="117377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7"/>
                </a:lnTo>
                <a:lnTo>
                  <a:pt x="1572570" y="102806"/>
                </a:lnTo>
                <a:lnTo>
                  <a:pt x="1526509" y="90899"/>
                </a:lnTo>
                <a:lnTo>
                  <a:pt x="1471534" y="82186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3"/>
                </a:lnTo>
                <a:lnTo>
                  <a:pt x="111790" y="61500"/>
                </a:lnTo>
                <a:lnTo>
                  <a:pt x="65729" y="49593"/>
                </a:lnTo>
                <a:lnTo>
                  <a:pt x="30478" y="35022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6600" y="28956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95"/>
                </a:lnTo>
                <a:lnTo>
                  <a:pt x="75464" y="1414721"/>
                </a:lnTo>
                <a:lnTo>
                  <a:pt x="65216" y="1462729"/>
                </a:lnTo>
                <a:lnTo>
                  <a:pt x="44984" y="1499525"/>
                </a:lnTo>
                <a:lnTo>
                  <a:pt x="17435" y="1520661"/>
                </a:lnTo>
                <a:lnTo>
                  <a:pt x="7088" y="152345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6600" y="4495800"/>
            <a:ext cx="151765" cy="1600200"/>
          </a:xfrm>
          <a:custGeom>
            <a:avLst/>
            <a:gdLst/>
            <a:ahLst/>
            <a:cxnLst/>
            <a:rect l="l" t="t" r="r" b="b"/>
            <a:pathLst>
              <a:path w="151764" h="1600200">
                <a:moveTo>
                  <a:pt x="0" y="0"/>
                </a:moveTo>
                <a:lnTo>
                  <a:pt x="38201" y="17937"/>
                </a:lnTo>
                <a:lnTo>
                  <a:pt x="60001" y="51132"/>
                </a:lnTo>
                <a:lnTo>
                  <a:pt x="73269" y="96593"/>
                </a:lnTo>
                <a:lnTo>
                  <a:pt x="76199" y="666749"/>
                </a:lnTo>
                <a:lnTo>
                  <a:pt x="76884" y="684708"/>
                </a:lnTo>
                <a:lnTo>
                  <a:pt x="86448" y="733598"/>
                </a:lnTo>
                <a:lnTo>
                  <a:pt x="105416" y="771748"/>
                </a:lnTo>
                <a:lnTo>
                  <a:pt x="141198" y="798669"/>
                </a:lnTo>
                <a:lnTo>
                  <a:pt x="151426" y="800089"/>
                </a:lnTo>
                <a:lnTo>
                  <a:pt x="141354" y="801297"/>
                </a:lnTo>
                <a:lnTo>
                  <a:pt x="105817" y="827638"/>
                </a:lnTo>
                <a:lnTo>
                  <a:pt x="86750" y="865590"/>
                </a:lnTo>
                <a:lnTo>
                  <a:pt x="76967" y="914443"/>
                </a:lnTo>
                <a:lnTo>
                  <a:pt x="76199" y="1466849"/>
                </a:lnTo>
                <a:lnTo>
                  <a:pt x="75515" y="1484808"/>
                </a:lnTo>
                <a:lnTo>
                  <a:pt x="65951" y="1533698"/>
                </a:lnTo>
                <a:lnTo>
                  <a:pt x="46983" y="1571848"/>
                </a:lnTo>
                <a:lnTo>
                  <a:pt x="11201" y="1598769"/>
                </a:lnTo>
                <a:lnTo>
                  <a:pt x="973" y="160018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3800" y="40386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56388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6" y="1295400"/>
            <a:ext cx="7027685" cy="523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1" y="137160"/>
            <a:ext cx="569675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31429" y="1181993"/>
            <a:ext cx="2590800" cy="443198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Matrix-chain </a:t>
            </a:r>
            <a:r>
              <a:rPr lang="en-US" dirty="0" smtClean="0">
                <a:solidFill>
                  <a:schemeClr val="tx1"/>
                </a:solidFill>
              </a:rPr>
              <a:t>Multiplication Example </a:t>
            </a:r>
            <a:r>
              <a:rPr lang="en-US" dirty="0">
                <a:solidFill>
                  <a:schemeClr val="tx1"/>
                </a:solidFill>
              </a:rPr>
              <a:t>by David Mount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Professor in the Department of Computer Science and UMIACS.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8400" cy="6795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" y="183957"/>
            <a:ext cx="9143998" cy="855293"/>
          </a:xfrm>
          <a:prstGeom prst="rect">
            <a:avLst/>
          </a:prstGeom>
        </p:spPr>
        <p:txBody>
          <a:bodyPr vert="horz" wrap="square" lIns="0" tIns="359341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614182"/>
            <a:ext cx="7677784" cy="329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ce:</a:t>
            </a:r>
            <a:endParaRPr sz="2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0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(n-1)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(n-2)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95"/>
              </a:spcBef>
            </a:pPr>
            <a:r>
              <a:rPr sz="2800" spc="-3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runti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a</a:t>
            </a:r>
            <a:r>
              <a:rPr sz="2800" spc="-10" dirty="0">
                <a:latin typeface="Times New Roman"/>
                <a:cs typeface="Times New Roman"/>
              </a:rPr>
              <a:t>lgorith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eca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se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(i)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di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64" y="137160"/>
            <a:ext cx="627567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4" y="137160"/>
            <a:ext cx="553553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0" y="137160"/>
            <a:ext cx="881124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3600" dirty="0">
                <a:solidFill>
                  <a:srgbClr val="424456"/>
                </a:solidFill>
              </a:rPr>
              <a:t>S</a:t>
            </a:r>
            <a:r>
              <a:rPr sz="3600" spc="-20" dirty="0">
                <a:solidFill>
                  <a:srgbClr val="424456"/>
                </a:solidFill>
              </a:rPr>
              <a:t>u</a:t>
            </a:r>
            <a:r>
              <a:rPr sz="3600" spc="-30" dirty="0">
                <a:solidFill>
                  <a:srgbClr val="424456"/>
                </a:solidFill>
              </a:rPr>
              <a:t>mma</a:t>
            </a:r>
            <a:r>
              <a:rPr sz="3600" dirty="0">
                <a:solidFill>
                  <a:srgbClr val="424456"/>
                </a:solidFill>
              </a:rPr>
              <a:t>ry</a:t>
            </a:r>
            <a:endParaRPr sz="3600"/>
          </a:p>
        </p:txBody>
      </p:sp>
      <p:sp>
        <p:nvSpPr>
          <p:cNvPr id="16" name="object 12"/>
          <p:cNvSpPr txBox="1"/>
          <p:nvPr/>
        </p:nvSpPr>
        <p:spPr>
          <a:xfrm>
            <a:off x="688340" y="1614182"/>
            <a:ext cx="7653655" cy="432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10" dirty="0">
                <a:latin typeface="Times New Roman"/>
                <a:cs typeface="Times New Roman"/>
              </a:rPr>
              <a:t>Id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nti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marR="163830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ec</a:t>
            </a:r>
            <a:r>
              <a:rPr sz="2800" spc="-10" dirty="0" smtClean="0">
                <a:latin typeface="Times New Roman"/>
                <a:cs typeface="Times New Roman"/>
              </a:rPr>
              <a:t>ursiv</a:t>
            </a:r>
            <a:r>
              <a:rPr sz="2800" spc="-15" dirty="0" smtClean="0">
                <a:latin typeface="Times New Roman"/>
                <a:cs typeface="Times New Roman"/>
              </a:rPr>
              <a:t>e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B</a:t>
            </a:r>
            <a:r>
              <a:rPr sz="2800" spc="-10" dirty="0" smtClean="0">
                <a:latin typeface="Times New Roman"/>
                <a:cs typeface="Times New Roman"/>
              </a:rPr>
              <a:t>otto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10" dirty="0" smtClean="0">
                <a:latin typeface="Times New Roman"/>
                <a:cs typeface="Times New Roman"/>
              </a:rPr>
              <a:t>-u</a:t>
            </a:r>
            <a:r>
              <a:rPr sz="2800" spc="-15" dirty="0" smtClean="0">
                <a:latin typeface="Times New Roman"/>
                <a:cs typeface="Times New Roman"/>
              </a:rPr>
              <a:t>p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>
              <a:latin typeface="Times New Roman"/>
              <a:cs typeface="Times New Roman"/>
            </a:endParaRPr>
          </a:p>
          <a:p>
            <a:pPr marL="527685" marR="16446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kt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es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62255"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le</a:t>
            </a:r>
            <a:r>
              <a:rPr sz="4400" spc="-5" dirty="0"/>
              <a:t>m</a:t>
            </a:r>
            <a:r>
              <a:rPr sz="4400" dirty="0"/>
              <a:t>ents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yna</a:t>
            </a:r>
            <a:r>
              <a:rPr sz="4400" spc="-10" dirty="0"/>
              <a:t>m</a:t>
            </a:r>
            <a:r>
              <a:rPr sz="4400" dirty="0"/>
              <a:t>ic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Pr</a:t>
            </a:r>
            <a:r>
              <a:rPr sz="4400" dirty="0"/>
              <a:t>og</a:t>
            </a:r>
            <a:r>
              <a:rPr sz="4400" spc="-5" dirty="0"/>
              <a:t>r</a:t>
            </a:r>
            <a:r>
              <a:rPr sz="4400" dirty="0"/>
              <a:t>a</a:t>
            </a:r>
            <a:r>
              <a:rPr sz="4400" spc="-5" dirty="0"/>
              <a:t>m</a:t>
            </a:r>
            <a:r>
              <a:rPr sz="4400" spc="-10" dirty="0"/>
              <a:t>m</a:t>
            </a:r>
            <a:r>
              <a:rPr sz="4400" dirty="0"/>
              <a:t>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27579"/>
            <a:ext cx="7719059" cy="253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-5" dirty="0">
                <a:latin typeface="Times New Roman"/>
                <a:cs typeface="Times New Roman"/>
              </a:rPr>
              <a:t> l</a:t>
            </a:r>
            <a:r>
              <a:rPr sz="3200" spc="5" dirty="0">
                <a:latin typeface="Times New Roman"/>
                <a:cs typeface="Times New Roman"/>
              </a:rPr>
              <a:t>oo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DP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m?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wo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ng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em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810845"/>
          </a:xfrm>
          <a:prstGeom prst="rect">
            <a:avLst/>
          </a:prstGeom>
        </p:spPr>
        <p:txBody>
          <a:bodyPr vert="horz" wrap="square" lIns="0" tIns="376283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2800" spc="-25" dirty="0">
                <a:solidFill>
                  <a:srgbClr val="424456"/>
                </a:solidFill>
              </a:rPr>
              <a:t>E</a:t>
            </a:r>
            <a:r>
              <a:rPr sz="2800" spc="-10" dirty="0">
                <a:solidFill>
                  <a:srgbClr val="424456"/>
                </a:solidFill>
              </a:rPr>
              <a:t>x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ple:</a:t>
            </a:r>
            <a:r>
              <a:rPr sz="2800" spc="-15" dirty="0">
                <a:solidFill>
                  <a:srgbClr val="424456"/>
                </a:solidFill>
              </a:rPr>
              <a:t> </a:t>
            </a:r>
            <a:r>
              <a:rPr sz="2800" spc="-5" dirty="0">
                <a:solidFill>
                  <a:srgbClr val="424456"/>
                </a:solidFill>
              </a:rPr>
              <a:t>F</a:t>
            </a:r>
            <a:r>
              <a:rPr sz="2800" spc="-10" dirty="0">
                <a:solidFill>
                  <a:srgbClr val="424456"/>
                </a:solidFill>
              </a:rPr>
              <a:t>ibon</a:t>
            </a:r>
            <a:r>
              <a:rPr sz="2800" spc="-20" dirty="0">
                <a:solidFill>
                  <a:srgbClr val="424456"/>
                </a:solidFill>
              </a:rPr>
              <a:t>a</a:t>
            </a:r>
            <a:r>
              <a:rPr sz="2800" spc="-15" dirty="0">
                <a:solidFill>
                  <a:srgbClr val="424456"/>
                </a:solidFill>
              </a:rPr>
              <a:t>cci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10" dirty="0">
                <a:solidFill>
                  <a:srgbClr val="424456"/>
                </a:solidFill>
              </a:rPr>
              <a:t>Nu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b</a:t>
            </a:r>
            <a:r>
              <a:rPr sz="2800" spc="-15" dirty="0">
                <a:solidFill>
                  <a:srgbClr val="424456"/>
                </a:solidFill>
              </a:rPr>
              <a:t>e</a:t>
            </a:r>
            <a:r>
              <a:rPr sz="2800" dirty="0">
                <a:solidFill>
                  <a:srgbClr val="424456"/>
                </a:solidFill>
              </a:rPr>
              <a:t>rs (</a:t>
            </a:r>
            <a:r>
              <a:rPr sz="2800" spc="-20" dirty="0">
                <a:solidFill>
                  <a:srgbClr val="424456"/>
                </a:solidFill>
              </a:rPr>
              <a:t>B</a:t>
            </a:r>
            <a:r>
              <a:rPr sz="2800" spc="-10" dirty="0">
                <a:solidFill>
                  <a:srgbClr val="424456"/>
                </a:solidFill>
              </a:rPr>
              <a:t>otto</a:t>
            </a:r>
            <a:r>
              <a:rPr sz="2800" spc="-25" dirty="0">
                <a:solidFill>
                  <a:srgbClr val="424456"/>
                </a:solidFill>
              </a:rPr>
              <a:t>m</a:t>
            </a:r>
            <a:r>
              <a:rPr sz="2800" dirty="0">
                <a:solidFill>
                  <a:srgbClr val="424456"/>
                </a:solidFill>
              </a:rPr>
              <a:t>-</a:t>
            </a:r>
            <a:r>
              <a:rPr sz="2800" spc="5" dirty="0">
                <a:solidFill>
                  <a:srgbClr val="424456"/>
                </a:solidFill>
              </a:rPr>
              <a:t>u</a:t>
            </a:r>
            <a:r>
              <a:rPr sz="2800" dirty="0">
                <a:solidFill>
                  <a:srgbClr val="424456"/>
                </a:solidFill>
              </a:rPr>
              <a:t>p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20" dirty="0">
                <a:solidFill>
                  <a:srgbClr val="424456"/>
                </a:solidFill>
              </a:rPr>
              <a:t>C</a:t>
            </a:r>
            <a:r>
              <a:rPr sz="2800" spc="-10" dirty="0">
                <a:solidFill>
                  <a:srgbClr val="424456"/>
                </a:solidFill>
              </a:rPr>
              <a:t>o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put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10" dirty="0">
                <a:solidFill>
                  <a:srgbClr val="424456"/>
                </a:solidFill>
              </a:rPr>
              <a:t>tion)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655445" algn="ctr">
              <a:lnSpc>
                <a:spcPct val="100000"/>
              </a:lnSpc>
            </a:pP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TE</a:t>
            </a: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[0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-2]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[n]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4203" y="1888235"/>
            <a:ext cx="621792" cy="4204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54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8776" y="2340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2362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8776" y="5541264"/>
            <a:ext cx="612648" cy="99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8400" y="5562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8776" y="5084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8400" y="5105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776" y="4626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4648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8776" y="41696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41910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08776" y="37124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8400" y="37338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8776" y="32552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84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08776" y="2798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2819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03345" y="1983346"/>
            <a:ext cx="165100" cy="350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3345" y="5640733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04915" y="4757928"/>
            <a:ext cx="579120" cy="1085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2179" y="53050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4689" y="48750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5072" y="4874955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52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4832" y="49057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2471" y="5140452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43721" y="49149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4915" y="38816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12179" y="44287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54689" y="39987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5072" y="39986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64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4832" y="40294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2471" y="42641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3721" y="40386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04915" y="2967227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12179" y="35143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54689" y="30843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41"/>
                </a:moveTo>
                <a:lnTo>
                  <a:pt x="323731" y="840906"/>
                </a:lnTo>
                <a:lnTo>
                  <a:pt x="267624" y="791168"/>
                </a:lnTo>
                <a:lnTo>
                  <a:pt x="213838" y="741621"/>
                </a:lnTo>
                <a:lnTo>
                  <a:pt x="163538" y="692360"/>
                </a:lnTo>
                <a:lnTo>
                  <a:pt x="117885" y="643481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45072" y="30842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4832" y="31150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62471" y="33497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3721" y="31242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04915" y="20528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2179" y="2599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689" y="21699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5">
                <a:moveTo>
                  <a:pt x="380999" y="890747"/>
                </a:moveTo>
                <a:lnTo>
                  <a:pt x="323731" y="840911"/>
                </a:lnTo>
                <a:lnTo>
                  <a:pt x="267624" y="791171"/>
                </a:lnTo>
                <a:lnTo>
                  <a:pt x="213838" y="741623"/>
                </a:lnTo>
                <a:lnTo>
                  <a:pt x="163538" y="692362"/>
                </a:lnTo>
                <a:lnTo>
                  <a:pt x="117885" y="643482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45072" y="21698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94832" y="22006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62471" y="24353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43721" y="2209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32447" y="43388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26580" y="4885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81800" y="44559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53"/>
                </a:moveTo>
                <a:lnTo>
                  <a:pt x="57268" y="840920"/>
                </a:lnTo>
                <a:lnTo>
                  <a:pt x="113375" y="791182"/>
                </a:lnTo>
                <a:lnTo>
                  <a:pt x="167161" y="741634"/>
                </a:lnTo>
                <a:lnTo>
                  <a:pt x="217461" y="692373"/>
                </a:lnTo>
                <a:lnTo>
                  <a:pt x="263114" y="643493"/>
                </a:lnTo>
                <a:lnTo>
                  <a:pt x="302959" y="595089"/>
                </a:lnTo>
                <a:lnTo>
                  <a:pt x="335831" y="547257"/>
                </a:lnTo>
                <a:lnTo>
                  <a:pt x="360571" y="500093"/>
                </a:lnTo>
                <a:lnTo>
                  <a:pt x="376014" y="453690"/>
                </a:lnTo>
                <a:lnTo>
                  <a:pt x="380999" y="408145"/>
                </a:lnTo>
                <a:lnTo>
                  <a:pt x="378521" y="387653"/>
                </a:lnTo>
                <a:lnTo>
                  <a:pt x="361590" y="343330"/>
                </a:lnTo>
                <a:lnTo>
                  <a:pt x="331354" y="295875"/>
                </a:lnTo>
                <a:lnTo>
                  <a:pt x="291008" y="246872"/>
                </a:lnTo>
                <a:lnTo>
                  <a:pt x="243746" y="197904"/>
                </a:lnTo>
                <a:lnTo>
                  <a:pt x="192759" y="150557"/>
                </a:lnTo>
                <a:lnTo>
                  <a:pt x="141242" y="106412"/>
                </a:lnTo>
                <a:lnTo>
                  <a:pt x="92389" y="67055"/>
                </a:lnTo>
                <a:lnTo>
                  <a:pt x="49393" y="34068"/>
                </a:lnTo>
                <a:lnTo>
                  <a:pt x="15446" y="9037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84512" y="44558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86"/>
                </a:moveTo>
                <a:lnTo>
                  <a:pt x="0" y="0"/>
                </a:lnTo>
                <a:lnTo>
                  <a:pt x="87904" y="745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37604" y="44866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0671" y="47213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1800" y="4495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7"/>
                </a:lnTo>
                <a:lnTo>
                  <a:pt x="291483" y="243026"/>
                </a:lnTo>
                <a:lnTo>
                  <a:pt x="261075" y="204424"/>
                </a:lnTo>
                <a:lnTo>
                  <a:pt x="223601" y="163676"/>
                </a:lnTo>
                <a:lnTo>
                  <a:pt x="182487" y="123030"/>
                </a:lnTo>
                <a:lnTo>
                  <a:pt x="141162" y="84733"/>
                </a:lnTo>
                <a:lnTo>
                  <a:pt x="103054" y="51034"/>
                </a:lnTo>
                <a:lnTo>
                  <a:pt x="71590" y="24180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32447" y="34244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26580" y="39715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81800" y="35415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1"/>
                </a:moveTo>
                <a:lnTo>
                  <a:pt x="57268" y="840907"/>
                </a:lnTo>
                <a:lnTo>
                  <a:pt x="113375" y="791169"/>
                </a:lnTo>
                <a:lnTo>
                  <a:pt x="167161" y="741622"/>
                </a:lnTo>
                <a:lnTo>
                  <a:pt x="217461" y="692361"/>
                </a:lnTo>
                <a:lnTo>
                  <a:pt x="263114" y="643481"/>
                </a:lnTo>
                <a:lnTo>
                  <a:pt x="302959" y="595077"/>
                </a:lnTo>
                <a:lnTo>
                  <a:pt x="335831" y="547245"/>
                </a:lnTo>
                <a:lnTo>
                  <a:pt x="360571" y="500080"/>
                </a:lnTo>
                <a:lnTo>
                  <a:pt x="376014" y="453678"/>
                </a:lnTo>
                <a:lnTo>
                  <a:pt x="380999" y="408133"/>
                </a:lnTo>
                <a:lnTo>
                  <a:pt x="378521" y="387641"/>
                </a:lnTo>
                <a:lnTo>
                  <a:pt x="361590" y="343318"/>
                </a:lnTo>
                <a:lnTo>
                  <a:pt x="331354" y="295863"/>
                </a:lnTo>
                <a:lnTo>
                  <a:pt x="291008" y="246860"/>
                </a:lnTo>
                <a:lnTo>
                  <a:pt x="243746" y="197892"/>
                </a:lnTo>
                <a:lnTo>
                  <a:pt x="192759" y="150545"/>
                </a:lnTo>
                <a:lnTo>
                  <a:pt x="141242" y="106402"/>
                </a:lnTo>
                <a:lnTo>
                  <a:pt x="92389" y="67046"/>
                </a:lnTo>
                <a:lnTo>
                  <a:pt x="49393" y="34063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84512" y="35414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37604" y="35722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00671" y="38069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81800" y="35814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32447" y="25100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26580" y="30571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81800" y="26271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7"/>
                </a:moveTo>
                <a:lnTo>
                  <a:pt x="57268" y="840911"/>
                </a:lnTo>
                <a:lnTo>
                  <a:pt x="113375" y="791171"/>
                </a:lnTo>
                <a:lnTo>
                  <a:pt x="167161" y="741623"/>
                </a:lnTo>
                <a:lnTo>
                  <a:pt x="217461" y="692362"/>
                </a:lnTo>
                <a:lnTo>
                  <a:pt x="263114" y="643482"/>
                </a:lnTo>
                <a:lnTo>
                  <a:pt x="302959" y="595078"/>
                </a:lnTo>
                <a:lnTo>
                  <a:pt x="335831" y="547246"/>
                </a:lnTo>
                <a:lnTo>
                  <a:pt x="360571" y="500080"/>
                </a:lnTo>
                <a:lnTo>
                  <a:pt x="376014" y="453675"/>
                </a:lnTo>
                <a:lnTo>
                  <a:pt x="380999" y="408127"/>
                </a:lnTo>
                <a:lnTo>
                  <a:pt x="378521" y="387638"/>
                </a:lnTo>
                <a:lnTo>
                  <a:pt x="361590" y="343319"/>
                </a:lnTo>
                <a:lnTo>
                  <a:pt x="331354" y="295866"/>
                </a:lnTo>
                <a:lnTo>
                  <a:pt x="291008" y="246865"/>
                </a:lnTo>
                <a:lnTo>
                  <a:pt x="243746" y="197898"/>
                </a:lnTo>
                <a:lnTo>
                  <a:pt x="192759" y="150550"/>
                </a:lnTo>
                <a:lnTo>
                  <a:pt x="141242" y="106405"/>
                </a:lnTo>
                <a:lnTo>
                  <a:pt x="92389" y="67048"/>
                </a:lnTo>
                <a:lnTo>
                  <a:pt x="49393" y="34064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4512" y="26270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4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37604" y="2657856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0671" y="28925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81800" y="26670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10"/>
                </a:moveTo>
                <a:lnTo>
                  <a:pt x="46395" y="456855"/>
                </a:lnTo>
                <a:lnTo>
                  <a:pt x="91904" y="443591"/>
                </a:lnTo>
                <a:lnTo>
                  <a:pt x="135637" y="429910"/>
                </a:lnTo>
                <a:lnTo>
                  <a:pt x="176705" y="415601"/>
                </a:lnTo>
                <a:lnTo>
                  <a:pt x="214221" y="400453"/>
                </a:lnTo>
                <a:lnTo>
                  <a:pt x="261886" y="375702"/>
                </a:lnTo>
                <a:lnTo>
                  <a:pt x="296558" y="347884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162800" y="5638800"/>
            <a:ext cx="1911985" cy="462280"/>
          </a:xfrm>
          <a:prstGeom prst="rect">
            <a:avLst/>
          </a:prstGeom>
          <a:solidFill>
            <a:srgbClr val="CCFFCC"/>
          </a:solidFill>
          <a:ln w="952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un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e: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969250" cy="469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ti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st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uc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exh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xa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-10" dirty="0">
                <a:latin typeface="Times New Roman"/>
                <a:cs typeface="Times New Roman"/>
              </a:rPr>
              <a:t>mu</a:t>
            </a:r>
            <a:r>
              <a:rPr sz="3200" spc="-5" dirty="0">
                <a:latin typeface="Times New Roman"/>
                <a:cs typeface="Times New Roman"/>
              </a:rPr>
              <a:t>lti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82880" indent="-287020">
              <a:lnSpc>
                <a:spcPts val="3829"/>
              </a:lnSpc>
              <a:spcBef>
                <a:spcPts val="915"/>
              </a:spcBef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254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splits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spc="254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375" i="1" spc="-112" baseline="-19753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756285" marR="108585" indent="-287020">
              <a:lnSpc>
                <a:spcPts val="3729"/>
              </a:lnSpc>
              <a:spcBef>
                <a:spcPts val="400"/>
              </a:spcBef>
            </a:pP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oln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150" i="1" spc="-390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3150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315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-39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90500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pti</a:t>
            </a:r>
            <a:r>
              <a:rPr sz="4400" spc="-5" dirty="0"/>
              <a:t>m</a:t>
            </a:r>
            <a:r>
              <a:rPr sz="4400" dirty="0"/>
              <a:t>al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ubst</a:t>
            </a:r>
            <a:r>
              <a:rPr sz="4400" spc="-5" dirty="0"/>
              <a:t>r</a:t>
            </a:r>
            <a:r>
              <a:rPr sz="4400" dirty="0"/>
              <a:t>uctu</a:t>
            </a:r>
            <a:r>
              <a:rPr sz="4400" spc="-5" dirty="0"/>
              <a:t>r</a:t>
            </a:r>
            <a:r>
              <a:rPr sz="4400" dirty="0"/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3182"/>
            <a:ext cx="7390130" cy="4578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indin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suit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ac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of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marR="328295" lvl="1" indent="-286385">
              <a:lnSpc>
                <a:spcPts val="2840"/>
              </a:lnSpc>
              <a:spcBef>
                <a:spcPts val="75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Itera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ook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tru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tu</a:t>
            </a:r>
            <a:r>
              <a:rPr sz="2400" spc="-15" dirty="0">
                <a:latin typeface="Times New Roman"/>
                <a:cs typeface="Times New Roman"/>
              </a:rPr>
              <a:t>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lang="en-US" sz="2400" dirty="0" smtClean="0">
                <a:latin typeface="Times New Roman"/>
                <a:cs typeface="Times New Roman"/>
              </a:rPr>
              <a:t>solutions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 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</a:p>
          <a:p>
            <a:pPr marL="756285" lvl="1" indent="-286385">
              <a:lnSpc>
                <a:spcPts val="2880"/>
              </a:lnSpc>
              <a:spcBef>
                <a:spcPts val="484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scov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ubcha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  <a:p>
            <a:pPr marL="756285">
              <a:lnSpc>
                <a:spcPts val="3360"/>
              </a:lnSpc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Symbol"/>
                <a:cs typeface="Symbol"/>
              </a:rPr>
              <a:t></a:t>
            </a:r>
            <a:endParaRPr sz="2800" dirty="0">
              <a:latin typeface="Symbol"/>
              <a:cs typeface="Symbo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endParaRPr sz="2400" dirty="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65"/>
              </a:spcBef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,A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277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Symbol"/>
                <a:cs typeface="Symbol"/>
              </a:rPr>
              <a:t>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Makes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ural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r</a:t>
            </a:r>
            <a:r>
              <a:rPr sz="2400" spc="-15" dirty="0">
                <a:latin typeface="Times New Roman"/>
                <a:cs typeface="Times New Roman"/>
              </a:rPr>
              <a:t>eason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708900" cy="365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ve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app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  <a:p>
            <a:pPr marL="355600" marR="4000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be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isti</a:t>
            </a:r>
            <a:r>
              <a:rPr sz="3200" spc="5" dirty="0">
                <a:latin typeface="Times New Roman"/>
                <a:cs typeface="Times New Roman"/>
              </a:rPr>
              <a:t>nc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po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yno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-5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i</a:t>
            </a:r>
            <a:r>
              <a:rPr sz="3200" spc="5" dirty="0">
                <a:latin typeface="Times New Roman"/>
                <a:cs typeface="Times New Roman"/>
              </a:rPr>
              <a:t>npu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rsi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ev</a:t>
            </a:r>
            <a:r>
              <a:rPr sz="3200" spc="-5" dirty="0">
                <a:latin typeface="Times New Roman"/>
                <a:cs typeface="Times New Roman"/>
              </a:rPr>
              <a:t>isit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me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32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 smtClean="0">
                <a:solidFill>
                  <a:srgbClr val="3333CC"/>
                </a:solidFill>
                <a:latin typeface="Times New Roman"/>
                <a:cs typeface="Times New Roman"/>
              </a:rPr>
              <a:t>aga</a:t>
            </a:r>
            <a:r>
              <a:rPr sz="320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lang="en-US"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we</a:t>
            </a:r>
            <a:r>
              <a:rPr sz="3200" spc="-15" dirty="0" smtClean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has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ap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8979"/>
            <a:ext cx="7223759" cy="2969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3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yp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ll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advan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ag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of ove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ap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solvin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marR="848994" lvl="1" indent="-286385">
              <a:lnSpc>
                <a:spcPct val="120000"/>
              </a:lnSpc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look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lookup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5825" y="4361986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62" y="0"/>
                </a:moveTo>
                <a:lnTo>
                  <a:pt x="0" y="0"/>
                </a:lnTo>
                <a:lnTo>
                  <a:pt x="0" y="1717261"/>
                </a:lnTo>
                <a:lnTo>
                  <a:pt x="970787" y="1717261"/>
                </a:lnTo>
                <a:lnTo>
                  <a:pt x="970787" y="1343594"/>
                </a:lnTo>
                <a:lnTo>
                  <a:pt x="43766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5841" y="4361985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71" y="0"/>
                </a:moveTo>
                <a:lnTo>
                  <a:pt x="970788" y="1343596"/>
                </a:lnTo>
                <a:lnTo>
                  <a:pt x="970788" y="1717263"/>
                </a:lnTo>
                <a:lnTo>
                  <a:pt x="0" y="1717263"/>
                </a:lnTo>
                <a:lnTo>
                  <a:pt x="0" y="0"/>
                </a:lnTo>
                <a:lnTo>
                  <a:pt x="437671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2259" y="4361986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5" y="0"/>
                </a:moveTo>
                <a:lnTo>
                  <a:pt x="672388" y="0"/>
                </a:lnTo>
                <a:lnTo>
                  <a:pt x="0" y="1343594"/>
                </a:lnTo>
                <a:lnTo>
                  <a:pt x="0" y="1717261"/>
                </a:lnTo>
                <a:lnTo>
                  <a:pt x="1117975" y="1717261"/>
                </a:lnTo>
                <a:lnTo>
                  <a:pt x="111797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02267" y="4361985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9" y="0"/>
                </a:moveTo>
                <a:lnTo>
                  <a:pt x="1117979" y="1717263"/>
                </a:lnTo>
                <a:lnTo>
                  <a:pt x="0" y="1717263"/>
                </a:lnTo>
                <a:lnTo>
                  <a:pt x="0" y="1343596"/>
                </a:lnTo>
                <a:lnTo>
                  <a:pt x="672379" y="0"/>
                </a:lnTo>
                <a:lnTo>
                  <a:pt x="1117979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6713" y="4369939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270540" y="0"/>
                </a:moveTo>
                <a:lnTo>
                  <a:pt x="210891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1672"/>
                </a:lnTo>
                <a:lnTo>
                  <a:pt x="27858" y="87450"/>
                </a:lnTo>
                <a:lnTo>
                  <a:pt x="3992" y="123230"/>
                </a:lnTo>
                <a:lnTo>
                  <a:pt x="0" y="159008"/>
                </a:lnTo>
                <a:lnTo>
                  <a:pt x="3992" y="198750"/>
                </a:lnTo>
                <a:lnTo>
                  <a:pt x="27858" y="234528"/>
                </a:lnTo>
                <a:lnTo>
                  <a:pt x="59679" y="266331"/>
                </a:lnTo>
                <a:lnTo>
                  <a:pt x="103449" y="294156"/>
                </a:lnTo>
                <a:lnTo>
                  <a:pt x="155173" y="310063"/>
                </a:lnTo>
                <a:lnTo>
                  <a:pt x="210891" y="321981"/>
                </a:lnTo>
                <a:lnTo>
                  <a:pt x="270540" y="321981"/>
                </a:lnTo>
                <a:lnTo>
                  <a:pt x="326257" y="310063"/>
                </a:lnTo>
                <a:lnTo>
                  <a:pt x="377982" y="294156"/>
                </a:lnTo>
                <a:lnTo>
                  <a:pt x="421751" y="266331"/>
                </a:lnTo>
                <a:lnTo>
                  <a:pt x="457565" y="234528"/>
                </a:lnTo>
                <a:lnTo>
                  <a:pt x="477438" y="198750"/>
                </a:lnTo>
                <a:lnTo>
                  <a:pt x="481431" y="159008"/>
                </a:lnTo>
                <a:lnTo>
                  <a:pt x="477438" y="123230"/>
                </a:lnTo>
                <a:lnTo>
                  <a:pt x="457565" y="87450"/>
                </a:lnTo>
                <a:lnTo>
                  <a:pt x="421751" y="51672"/>
                </a:lnTo>
                <a:lnTo>
                  <a:pt x="377982" y="27825"/>
                </a:lnTo>
                <a:lnTo>
                  <a:pt x="326257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6740" y="4369940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0" y="159008"/>
                </a:moveTo>
                <a:lnTo>
                  <a:pt x="27840" y="87451"/>
                </a:lnTo>
                <a:lnTo>
                  <a:pt x="59675" y="51671"/>
                </a:lnTo>
                <a:lnTo>
                  <a:pt x="103433" y="27825"/>
                </a:lnTo>
                <a:lnTo>
                  <a:pt x="155150" y="7951"/>
                </a:lnTo>
                <a:lnTo>
                  <a:pt x="210861" y="0"/>
                </a:lnTo>
                <a:lnTo>
                  <a:pt x="270537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23" y="51671"/>
                </a:lnTo>
                <a:lnTo>
                  <a:pt x="457523" y="87451"/>
                </a:lnTo>
                <a:lnTo>
                  <a:pt x="477435" y="123228"/>
                </a:lnTo>
                <a:lnTo>
                  <a:pt x="481399" y="159008"/>
                </a:lnTo>
                <a:lnTo>
                  <a:pt x="477435" y="198752"/>
                </a:lnTo>
                <a:lnTo>
                  <a:pt x="457523" y="234528"/>
                </a:lnTo>
                <a:lnTo>
                  <a:pt x="421723" y="266330"/>
                </a:lnTo>
                <a:lnTo>
                  <a:pt x="377965" y="294155"/>
                </a:lnTo>
                <a:lnTo>
                  <a:pt x="326249" y="310061"/>
                </a:lnTo>
                <a:lnTo>
                  <a:pt x="270537" y="321980"/>
                </a:lnTo>
                <a:lnTo>
                  <a:pt x="210861" y="321980"/>
                </a:lnTo>
                <a:lnTo>
                  <a:pt x="155150" y="310061"/>
                </a:lnTo>
                <a:lnTo>
                  <a:pt x="103433" y="294155"/>
                </a:lnTo>
                <a:lnTo>
                  <a:pt x="59675" y="266330"/>
                </a:lnTo>
                <a:lnTo>
                  <a:pt x="27840" y="234528"/>
                </a:lnTo>
                <a:lnTo>
                  <a:pt x="3964" y="198752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8341" y="29547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4502" y="0"/>
                </a:moveTo>
                <a:lnTo>
                  <a:pt x="214853" y="0"/>
                </a:lnTo>
                <a:lnTo>
                  <a:pt x="159136" y="7955"/>
                </a:lnTo>
                <a:lnTo>
                  <a:pt x="107411" y="27828"/>
                </a:lnTo>
                <a:lnTo>
                  <a:pt x="63672" y="51663"/>
                </a:lnTo>
                <a:lnTo>
                  <a:pt x="27858" y="83454"/>
                </a:lnTo>
                <a:lnTo>
                  <a:pt x="7955" y="119237"/>
                </a:lnTo>
                <a:lnTo>
                  <a:pt x="0" y="159014"/>
                </a:lnTo>
                <a:lnTo>
                  <a:pt x="7955" y="198760"/>
                </a:lnTo>
                <a:lnTo>
                  <a:pt x="27858" y="234513"/>
                </a:lnTo>
                <a:lnTo>
                  <a:pt x="63672" y="266334"/>
                </a:lnTo>
                <a:lnTo>
                  <a:pt x="107411" y="290169"/>
                </a:lnTo>
                <a:lnTo>
                  <a:pt x="159136" y="310042"/>
                </a:lnTo>
                <a:lnTo>
                  <a:pt x="214853" y="317997"/>
                </a:lnTo>
                <a:lnTo>
                  <a:pt x="274502" y="317997"/>
                </a:lnTo>
                <a:lnTo>
                  <a:pt x="330220" y="310042"/>
                </a:lnTo>
                <a:lnTo>
                  <a:pt x="381944" y="290169"/>
                </a:lnTo>
                <a:lnTo>
                  <a:pt x="425714" y="266334"/>
                </a:lnTo>
                <a:lnTo>
                  <a:pt x="457535" y="234513"/>
                </a:lnTo>
                <a:lnTo>
                  <a:pt x="477438" y="198760"/>
                </a:lnTo>
                <a:lnTo>
                  <a:pt x="485393" y="159014"/>
                </a:lnTo>
                <a:lnTo>
                  <a:pt x="477438" y="119237"/>
                </a:lnTo>
                <a:lnTo>
                  <a:pt x="457535" y="83454"/>
                </a:lnTo>
                <a:lnTo>
                  <a:pt x="425714" y="51663"/>
                </a:lnTo>
                <a:lnTo>
                  <a:pt x="381944" y="27828"/>
                </a:lnTo>
                <a:lnTo>
                  <a:pt x="330220" y="7955"/>
                </a:lnTo>
                <a:lnTo>
                  <a:pt x="27450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8339" y="2954799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46"/>
                </a:lnTo>
                <a:lnTo>
                  <a:pt x="27870" y="83448"/>
                </a:lnTo>
                <a:lnTo>
                  <a:pt x="63670" y="51671"/>
                </a:lnTo>
                <a:lnTo>
                  <a:pt x="107428" y="27816"/>
                </a:lnTo>
                <a:lnTo>
                  <a:pt x="159145" y="7951"/>
                </a:lnTo>
                <a:lnTo>
                  <a:pt x="214856" y="0"/>
                </a:lnTo>
                <a:lnTo>
                  <a:pt x="274532" y="0"/>
                </a:lnTo>
                <a:lnTo>
                  <a:pt x="330243" y="7951"/>
                </a:lnTo>
                <a:lnTo>
                  <a:pt x="381960" y="27816"/>
                </a:lnTo>
                <a:lnTo>
                  <a:pt x="425718" y="51671"/>
                </a:lnTo>
                <a:lnTo>
                  <a:pt x="457553" y="83448"/>
                </a:lnTo>
                <a:lnTo>
                  <a:pt x="477435" y="119246"/>
                </a:lnTo>
                <a:lnTo>
                  <a:pt x="485394" y="159005"/>
                </a:lnTo>
                <a:lnTo>
                  <a:pt x="477435" y="198764"/>
                </a:lnTo>
                <a:lnTo>
                  <a:pt x="457553" y="234532"/>
                </a:lnTo>
                <a:lnTo>
                  <a:pt x="425718" y="266308"/>
                </a:lnTo>
                <a:lnTo>
                  <a:pt x="381960" y="290164"/>
                </a:lnTo>
                <a:lnTo>
                  <a:pt x="330243" y="310058"/>
                </a:lnTo>
                <a:lnTo>
                  <a:pt x="274532" y="318010"/>
                </a:lnTo>
                <a:lnTo>
                  <a:pt x="214856" y="318010"/>
                </a:lnTo>
                <a:lnTo>
                  <a:pt x="159145" y="310058"/>
                </a:lnTo>
                <a:lnTo>
                  <a:pt x="107428" y="290164"/>
                </a:lnTo>
                <a:lnTo>
                  <a:pt x="63670" y="266308"/>
                </a:lnTo>
                <a:lnTo>
                  <a:pt x="27870" y="234532"/>
                </a:lnTo>
                <a:lnTo>
                  <a:pt x="7958" y="198764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946" y="437789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70" y="0"/>
                </a:moveTo>
                <a:lnTo>
                  <a:pt x="214853" y="0"/>
                </a:lnTo>
                <a:lnTo>
                  <a:pt x="159136" y="7943"/>
                </a:lnTo>
                <a:lnTo>
                  <a:pt x="107441" y="27825"/>
                </a:lnTo>
                <a:lnTo>
                  <a:pt x="63672" y="51675"/>
                </a:lnTo>
                <a:lnTo>
                  <a:pt x="27858" y="83475"/>
                </a:lnTo>
                <a:lnTo>
                  <a:pt x="7955" y="119252"/>
                </a:lnTo>
                <a:lnTo>
                  <a:pt x="0" y="158995"/>
                </a:lnTo>
                <a:lnTo>
                  <a:pt x="7955" y="198750"/>
                </a:lnTo>
                <a:lnTo>
                  <a:pt x="27858" y="234531"/>
                </a:lnTo>
                <a:lnTo>
                  <a:pt x="63672" y="266331"/>
                </a:lnTo>
                <a:lnTo>
                  <a:pt x="107441" y="290181"/>
                </a:lnTo>
                <a:lnTo>
                  <a:pt x="159136" y="310063"/>
                </a:lnTo>
                <a:lnTo>
                  <a:pt x="214853" y="318003"/>
                </a:lnTo>
                <a:lnTo>
                  <a:pt x="270570" y="318003"/>
                </a:lnTo>
                <a:lnTo>
                  <a:pt x="330220" y="310063"/>
                </a:lnTo>
                <a:lnTo>
                  <a:pt x="381944" y="290181"/>
                </a:lnTo>
                <a:lnTo>
                  <a:pt x="425714" y="266331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8995"/>
                </a:lnTo>
                <a:lnTo>
                  <a:pt x="477438" y="119252"/>
                </a:lnTo>
                <a:lnTo>
                  <a:pt x="457535" y="83475"/>
                </a:lnTo>
                <a:lnTo>
                  <a:pt x="425714" y="51675"/>
                </a:lnTo>
                <a:lnTo>
                  <a:pt x="381944" y="27825"/>
                </a:lnTo>
                <a:lnTo>
                  <a:pt x="330220" y="7943"/>
                </a:lnTo>
                <a:lnTo>
                  <a:pt x="27057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7979" y="43778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8996"/>
                </a:moveTo>
                <a:lnTo>
                  <a:pt x="7928" y="119255"/>
                </a:lnTo>
                <a:lnTo>
                  <a:pt x="27840" y="83475"/>
                </a:lnTo>
                <a:lnTo>
                  <a:pt x="63639" y="51674"/>
                </a:lnTo>
                <a:lnTo>
                  <a:pt x="107397" y="27825"/>
                </a:lnTo>
                <a:lnTo>
                  <a:pt x="159114" y="7942"/>
                </a:lnTo>
                <a:lnTo>
                  <a:pt x="214826" y="0"/>
                </a:lnTo>
                <a:lnTo>
                  <a:pt x="270537" y="0"/>
                </a:lnTo>
                <a:lnTo>
                  <a:pt x="330213" y="7942"/>
                </a:lnTo>
                <a:lnTo>
                  <a:pt x="381929" y="27825"/>
                </a:lnTo>
                <a:lnTo>
                  <a:pt x="425688" y="51674"/>
                </a:lnTo>
                <a:lnTo>
                  <a:pt x="457523" y="83475"/>
                </a:lnTo>
                <a:lnTo>
                  <a:pt x="477404" y="119255"/>
                </a:lnTo>
                <a:lnTo>
                  <a:pt x="485394" y="158996"/>
                </a:lnTo>
                <a:lnTo>
                  <a:pt x="477404" y="198752"/>
                </a:lnTo>
                <a:lnTo>
                  <a:pt x="457523" y="234528"/>
                </a:lnTo>
                <a:lnTo>
                  <a:pt x="425688" y="266333"/>
                </a:lnTo>
                <a:lnTo>
                  <a:pt x="381929" y="290179"/>
                </a:lnTo>
                <a:lnTo>
                  <a:pt x="330213" y="310064"/>
                </a:lnTo>
                <a:lnTo>
                  <a:pt x="270537" y="318004"/>
                </a:lnTo>
                <a:lnTo>
                  <a:pt x="214826" y="318004"/>
                </a:lnTo>
                <a:lnTo>
                  <a:pt x="159114" y="310064"/>
                </a:lnTo>
                <a:lnTo>
                  <a:pt x="107397" y="290179"/>
                </a:lnTo>
                <a:lnTo>
                  <a:pt x="63639" y="266333"/>
                </a:lnTo>
                <a:lnTo>
                  <a:pt x="27840" y="234528"/>
                </a:lnTo>
                <a:lnTo>
                  <a:pt x="7928" y="198752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20066" y="2946836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783793" y="0"/>
                </a:moveTo>
                <a:lnTo>
                  <a:pt x="262585" y="0"/>
                </a:lnTo>
                <a:lnTo>
                  <a:pt x="0" y="1566202"/>
                </a:lnTo>
                <a:lnTo>
                  <a:pt x="3962" y="1713292"/>
                </a:lnTo>
                <a:lnTo>
                  <a:pt x="1082192" y="1713292"/>
                </a:lnTo>
                <a:lnTo>
                  <a:pt x="1082192" y="1566202"/>
                </a:lnTo>
                <a:lnTo>
                  <a:pt x="7837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20087" y="2946847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0" y="1566194"/>
                </a:moveTo>
                <a:lnTo>
                  <a:pt x="262578" y="0"/>
                </a:lnTo>
                <a:lnTo>
                  <a:pt x="783772" y="0"/>
                </a:lnTo>
                <a:lnTo>
                  <a:pt x="1082180" y="1566194"/>
                </a:lnTo>
                <a:lnTo>
                  <a:pt x="1082180" y="1713284"/>
                </a:lnTo>
                <a:lnTo>
                  <a:pt x="3964" y="1713284"/>
                </a:lnTo>
                <a:lnTo>
                  <a:pt x="0" y="1566194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7134" y="4361986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40" y="0"/>
                </a:moveTo>
                <a:lnTo>
                  <a:pt x="214853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5659"/>
                </a:lnTo>
                <a:lnTo>
                  <a:pt x="27858" y="87462"/>
                </a:lnTo>
                <a:lnTo>
                  <a:pt x="7955" y="123227"/>
                </a:lnTo>
                <a:lnTo>
                  <a:pt x="0" y="159008"/>
                </a:lnTo>
                <a:lnTo>
                  <a:pt x="7955" y="198763"/>
                </a:lnTo>
                <a:lnTo>
                  <a:pt x="27858" y="234540"/>
                </a:lnTo>
                <a:lnTo>
                  <a:pt x="59679" y="266340"/>
                </a:lnTo>
                <a:lnTo>
                  <a:pt x="103449" y="294165"/>
                </a:lnTo>
                <a:lnTo>
                  <a:pt x="155173" y="310060"/>
                </a:lnTo>
                <a:lnTo>
                  <a:pt x="214853" y="321990"/>
                </a:lnTo>
                <a:lnTo>
                  <a:pt x="270540" y="321990"/>
                </a:lnTo>
                <a:lnTo>
                  <a:pt x="330220" y="310060"/>
                </a:lnTo>
                <a:lnTo>
                  <a:pt x="381944" y="294165"/>
                </a:lnTo>
                <a:lnTo>
                  <a:pt x="425714" y="266340"/>
                </a:lnTo>
                <a:lnTo>
                  <a:pt x="457535" y="234540"/>
                </a:lnTo>
                <a:lnTo>
                  <a:pt x="477438" y="198763"/>
                </a:lnTo>
                <a:lnTo>
                  <a:pt x="485393" y="159008"/>
                </a:lnTo>
                <a:lnTo>
                  <a:pt x="477438" y="123227"/>
                </a:lnTo>
                <a:lnTo>
                  <a:pt x="457535" y="87462"/>
                </a:lnTo>
                <a:lnTo>
                  <a:pt x="425714" y="55659"/>
                </a:lnTo>
                <a:lnTo>
                  <a:pt x="381944" y="27825"/>
                </a:lnTo>
                <a:lnTo>
                  <a:pt x="330220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47146" y="4361985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9008"/>
                </a:moveTo>
                <a:lnTo>
                  <a:pt x="27870" y="87451"/>
                </a:lnTo>
                <a:lnTo>
                  <a:pt x="59675" y="55650"/>
                </a:lnTo>
                <a:lnTo>
                  <a:pt x="103464" y="27825"/>
                </a:lnTo>
                <a:lnTo>
                  <a:pt x="155180" y="7954"/>
                </a:lnTo>
                <a:lnTo>
                  <a:pt x="214856" y="0"/>
                </a:lnTo>
                <a:lnTo>
                  <a:pt x="270537" y="0"/>
                </a:lnTo>
                <a:lnTo>
                  <a:pt x="330213" y="7954"/>
                </a:lnTo>
                <a:lnTo>
                  <a:pt x="381960" y="27825"/>
                </a:lnTo>
                <a:lnTo>
                  <a:pt x="425718" y="55650"/>
                </a:lnTo>
                <a:lnTo>
                  <a:pt x="457553" y="87451"/>
                </a:lnTo>
                <a:lnTo>
                  <a:pt x="477435" y="123231"/>
                </a:lnTo>
                <a:lnTo>
                  <a:pt x="485394" y="159008"/>
                </a:lnTo>
                <a:lnTo>
                  <a:pt x="477435" y="198764"/>
                </a:lnTo>
                <a:lnTo>
                  <a:pt x="457553" y="234541"/>
                </a:lnTo>
                <a:lnTo>
                  <a:pt x="425718" y="266345"/>
                </a:lnTo>
                <a:lnTo>
                  <a:pt x="381960" y="294167"/>
                </a:lnTo>
                <a:lnTo>
                  <a:pt x="330213" y="310064"/>
                </a:lnTo>
                <a:lnTo>
                  <a:pt x="270537" y="321992"/>
                </a:lnTo>
                <a:lnTo>
                  <a:pt x="214856" y="321992"/>
                </a:lnTo>
                <a:lnTo>
                  <a:pt x="155180" y="310064"/>
                </a:lnTo>
                <a:lnTo>
                  <a:pt x="103464" y="294167"/>
                </a:lnTo>
                <a:lnTo>
                  <a:pt x="59675" y="266345"/>
                </a:lnTo>
                <a:lnTo>
                  <a:pt x="27870" y="234541"/>
                </a:lnTo>
                <a:lnTo>
                  <a:pt x="7958" y="198764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874" y="436596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40" y="0"/>
                </a:moveTo>
                <a:lnTo>
                  <a:pt x="210860" y="0"/>
                </a:lnTo>
                <a:lnTo>
                  <a:pt x="155173" y="7955"/>
                </a:lnTo>
                <a:lnTo>
                  <a:pt x="103449" y="27825"/>
                </a:lnTo>
                <a:lnTo>
                  <a:pt x="59679" y="51684"/>
                </a:lnTo>
                <a:lnTo>
                  <a:pt x="27858" y="83487"/>
                </a:lnTo>
                <a:lnTo>
                  <a:pt x="7955" y="119252"/>
                </a:lnTo>
                <a:lnTo>
                  <a:pt x="0" y="159008"/>
                </a:lnTo>
                <a:lnTo>
                  <a:pt x="7955" y="198750"/>
                </a:lnTo>
                <a:lnTo>
                  <a:pt x="27858" y="234531"/>
                </a:lnTo>
                <a:lnTo>
                  <a:pt x="59679" y="266343"/>
                </a:lnTo>
                <a:lnTo>
                  <a:pt x="103449" y="294168"/>
                </a:lnTo>
                <a:lnTo>
                  <a:pt x="155173" y="310063"/>
                </a:lnTo>
                <a:lnTo>
                  <a:pt x="210860" y="318016"/>
                </a:lnTo>
                <a:lnTo>
                  <a:pt x="270540" y="318016"/>
                </a:lnTo>
                <a:lnTo>
                  <a:pt x="326257" y="310063"/>
                </a:lnTo>
                <a:lnTo>
                  <a:pt x="377982" y="294168"/>
                </a:lnTo>
                <a:lnTo>
                  <a:pt x="421751" y="266343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9008"/>
                </a:lnTo>
                <a:lnTo>
                  <a:pt x="477438" y="119252"/>
                </a:lnTo>
                <a:lnTo>
                  <a:pt x="457535" y="83487"/>
                </a:lnTo>
                <a:lnTo>
                  <a:pt x="421751" y="51684"/>
                </a:lnTo>
                <a:lnTo>
                  <a:pt x="377982" y="27825"/>
                </a:lnTo>
                <a:lnTo>
                  <a:pt x="326257" y="7955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875" y="4365964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52"/>
                </a:lnTo>
                <a:lnTo>
                  <a:pt x="27870" y="83472"/>
                </a:lnTo>
                <a:lnTo>
                  <a:pt x="59675" y="51671"/>
                </a:lnTo>
                <a:lnTo>
                  <a:pt x="103464" y="27825"/>
                </a:lnTo>
                <a:lnTo>
                  <a:pt x="155180" y="7951"/>
                </a:lnTo>
                <a:lnTo>
                  <a:pt x="210861" y="0"/>
                </a:lnTo>
                <a:lnTo>
                  <a:pt x="270568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54" y="51671"/>
                </a:lnTo>
                <a:lnTo>
                  <a:pt x="457553" y="83472"/>
                </a:lnTo>
                <a:lnTo>
                  <a:pt x="477435" y="119252"/>
                </a:lnTo>
                <a:lnTo>
                  <a:pt x="485394" y="159005"/>
                </a:lnTo>
                <a:lnTo>
                  <a:pt x="477435" y="198761"/>
                </a:lnTo>
                <a:lnTo>
                  <a:pt x="457553" y="234541"/>
                </a:lnTo>
                <a:lnTo>
                  <a:pt x="421754" y="266330"/>
                </a:lnTo>
                <a:lnTo>
                  <a:pt x="377965" y="294167"/>
                </a:lnTo>
                <a:lnTo>
                  <a:pt x="326249" y="310061"/>
                </a:lnTo>
                <a:lnTo>
                  <a:pt x="270568" y="318013"/>
                </a:lnTo>
                <a:lnTo>
                  <a:pt x="210861" y="318013"/>
                </a:lnTo>
                <a:lnTo>
                  <a:pt x="155180" y="310061"/>
                </a:lnTo>
                <a:lnTo>
                  <a:pt x="103464" y="294167"/>
                </a:lnTo>
                <a:lnTo>
                  <a:pt x="59675" y="266330"/>
                </a:lnTo>
                <a:lnTo>
                  <a:pt x="27870" y="234541"/>
                </a:lnTo>
                <a:lnTo>
                  <a:pt x="7958" y="198761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9140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58" y="0"/>
                </a:moveTo>
                <a:lnTo>
                  <a:pt x="210878" y="0"/>
                </a:lnTo>
                <a:lnTo>
                  <a:pt x="155161" y="11929"/>
                </a:lnTo>
                <a:lnTo>
                  <a:pt x="103452" y="27825"/>
                </a:lnTo>
                <a:lnTo>
                  <a:pt x="59685" y="55650"/>
                </a:lnTo>
                <a:lnTo>
                  <a:pt x="27861" y="87462"/>
                </a:lnTo>
                <a:lnTo>
                  <a:pt x="3989" y="123227"/>
                </a:lnTo>
                <a:lnTo>
                  <a:pt x="0" y="162982"/>
                </a:lnTo>
                <a:lnTo>
                  <a:pt x="3989" y="202737"/>
                </a:lnTo>
                <a:lnTo>
                  <a:pt x="27861" y="238505"/>
                </a:lnTo>
                <a:lnTo>
                  <a:pt x="59685" y="270305"/>
                </a:lnTo>
                <a:lnTo>
                  <a:pt x="103452" y="294165"/>
                </a:lnTo>
                <a:lnTo>
                  <a:pt x="155161" y="314038"/>
                </a:lnTo>
                <a:lnTo>
                  <a:pt x="210878" y="321990"/>
                </a:lnTo>
                <a:lnTo>
                  <a:pt x="270558" y="321990"/>
                </a:lnTo>
                <a:lnTo>
                  <a:pt x="326245" y="314038"/>
                </a:lnTo>
                <a:lnTo>
                  <a:pt x="377970" y="294165"/>
                </a:lnTo>
                <a:lnTo>
                  <a:pt x="421739" y="270305"/>
                </a:lnTo>
                <a:lnTo>
                  <a:pt x="457553" y="238505"/>
                </a:lnTo>
                <a:lnTo>
                  <a:pt x="477426" y="202737"/>
                </a:lnTo>
                <a:lnTo>
                  <a:pt x="485381" y="162982"/>
                </a:lnTo>
                <a:lnTo>
                  <a:pt x="477426" y="123227"/>
                </a:lnTo>
                <a:lnTo>
                  <a:pt x="457553" y="87462"/>
                </a:lnTo>
                <a:lnTo>
                  <a:pt x="421739" y="55650"/>
                </a:lnTo>
                <a:lnTo>
                  <a:pt x="377970" y="27825"/>
                </a:lnTo>
                <a:lnTo>
                  <a:pt x="326245" y="11929"/>
                </a:lnTo>
                <a:lnTo>
                  <a:pt x="27055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9145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3988" y="123231"/>
                </a:lnTo>
                <a:lnTo>
                  <a:pt x="27858" y="87451"/>
                </a:lnTo>
                <a:lnTo>
                  <a:pt x="59684" y="55650"/>
                </a:lnTo>
                <a:lnTo>
                  <a:pt x="103451" y="27825"/>
                </a:lnTo>
                <a:lnTo>
                  <a:pt x="155171" y="11930"/>
                </a:lnTo>
                <a:lnTo>
                  <a:pt x="210883" y="0"/>
                </a:lnTo>
                <a:lnTo>
                  <a:pt x="270558" y="0"/>
                </a:lnTo>
                <a:lnTo>
                  <a:pt x="326239" y="11930"/>
                </a:lnTo>
                <a:lnTo>
                  <a:pt x="377987" y="27825"/>
                </a:lnTo>
                <a:lnTo>
                  <a:pt x="421745" y="55650"/>
                </a:lnTo>
                <a:lnTo>
                  <a:pt x="457544" y="87451"/>
                </a:lnTo>
                <a:lnTo>
                  <a:pt x="477426" y="123231"/>
                </a:lnTo>
                <a:lnTo>
                  <a:pt x="485384" y="162984"/>
                </a:lnTo>
                <a:lnTo>
                  <a:pt x="477426" y="202740"/>
                </a:lnTo>
                <a:lnTo>
                  <a:pt x="457544" y="238504"/>
                </a:lnTo>
                <a:lnTo>
                  <a:pt x="421745" y="270308"/>
                </a:lnTo>
                <a:lnTo>
                  <a:pt x="377987" y="294167"/>
                </a:lnTo>
                <a:lnTo>
                  <a:pt x="326239" y="314040"/>
                </a:lnTo>
                <a:lnTo>
                  <a:pt x="270558" y="321992"/>
                </a:lnTo>
                <a:lnTo>
                  <a:pt x="210883" y="321992"/>
                </a:lnTo>
                <a:lnTo>
                  <a:pt x="155171" y="314040"/>
                </a:lnTo>
                <a:lnTo>
                  <a:pt x="103451" y="294167"/>
                </a:lnTo>
                <a:lnTo>
                  <a:pt x="59684" y="270308"/>
                </a:lnTo>
                <a:lnTo>
                  <a:pt x="27858" y="238504"/>
                </a:lnTo>
                <a:lnTo>
                  <a:pt x="3988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3966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4524" y="0"/>
                </a:moveTo>
                <a:lnTo>
                  <a:pt x="214838" y="0"/>
                </a:lnTo>
                <a:lnTo>
                  <a:pt x="159139" y="11929"/>
                </a:lnTo>
                <a:lnTo>
                  <a:pt x="107417" y="27825"/>
                </a:lnTo>
                <a:lnTo>
                  <a:pt x="63651" y="55650"/>
                </a:lnTo>
                <a:lnTo>
                  <a:pt x="27849" y="87462"/>
                </a:lnTo>
                <a:lnTo>
                  <a:pt x="7955" y="123239"/>
                </a:lnTo>
                <a:lnTo>
                  <a:pt x="0" y="162982"/>
                </a:lnTo>
                <a:lnTo>
                  <a:pt x="7955" y="202737"/>
                </a:lnTo>
                <a:lnTo>
                  <a:pt x="27849" y="238505"/>
                </a:lnTo>
                <a:lnTo>
                  <a:pt x="63651" y="270305"/>
                </a:lnTo>
                <a:lnTo>
                  <a:pt x="107417" y="294165"/>
                </a:lnTo>
                <a:lnTo>
                  <a:pt x="159139" y="314038"/>
                </a:lnTo>
                <a:lnTo>
                  <a:pt x="214838" y="321990"/>
                </a:lnTo>
                <a:lnTo>
                  <a:pt x="274524" y="321990"/>
                </a:lnTo>
                <a:lnTo>
                  <a:pt x="330232" y="314038"/>
                </a:lnTo>
                <a:lnTo>
                  <a:pt x="381941" y="294165"/>
                </a:lnTo>
                <a:lnTo>
                  <a:pt x="425708" y="270305"/>
                </a:lnTo>
                <a:lnTo>
                  <a:pt x="457535" y="238505"/>
                </a:lnTo>
                <a:lnTo>
                  <a:pt x="477441" y="202737"/>
                </a:lnTo>
                <a:lnTo>
                  <a:pt x="485393" y="162982"/>
                </a:lnTo>
                <a:lnTo>
                  <a:pt x="477441" y="123239"/>
                </a:lnTo>
                <a:lnTo>
                  <a:pt x="457535" y="87462"/>
                </a:lnTo>
                <a:lnTo>
                  <a:pt x="425708" y="55650"/>
                </a:lnTo>
                <a:lnTo>
                  <a:pt x="381941" y="27825"/>
                </a:lnTo>
                <a:lnTo>
                  <a:pt x="330232" y="11929"/>
                </a:lnTo>
                <a:lnTo>
                  <a:pt x="27452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3969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7955" y="123231"/>
                </a:lnTo>
                <a:lnTo>
                  <a:pt x="27849" y="87451"/>
                </a:lnTo>
                <a:lnTo>
                  <a:pt x="63651" y="55650"/>
                </a:lnTo>
                <a:lnTo>
                  <a:pt x="107419" y="27825"/>
                </a:lnTo>
                <a:lnTo>
                  <a:pt x="159139" y="11930"/>
                </a:lnTo>
                <a:lnTo>
                  <a:pt x="214850" y="0"/>
                </a:lnTo>
                <a:lnTo>
                  <a:pt x="274523" y="0"/>
                </a:lnTo>
                <a:lnTo>
                  <a:pt x="330222" y="11930"/>
                </a:lnTo>
                <a:lnTo>
                  <a:pt x="381954" y="27825"/>
                </a:lnTo>
                <a:lnTo>
                  <a:pt x="425709" y="55650"/>
                </a:lnTo>
                <a:lnTo>
                  <a:pt x="457547" y="87451"/>
                </a:lnTo>
                <a:lnTo>
                  <a:pt x="477429" y="123231"/>
                </a:lnTo>
                <a:lnTo>
                  <a:pt x="485397" y="162984"/>
                </a:lnTo>
                <a:lnTo>
                  <a:pt x="477429" y="202740"/>
                </a:lnTo>
                <a:lnTo>
                  <a:pt x="457547" y="238504"/>
                </a:lnTo>
                <a:lnTo>
                  <a:pt x="425709" y="270308"/>
                </a:lnTo>
                <a:lnTo>
                  <a:pt x="381954" y="294167"/>
                </a:lnTo>
                <a:lnTo>
                  <a:pt x="330222" y="314040"/>
                </a:lnTo>
                <a:lnTo>
                  <a:pt x="274523" y="321992"/>
                </a:lnTo>
                <a:lnTo>
                  <a:pt x="214850" y="321992"/>
                </a:lnTo>
                <a:lnTo>
                  <a:pt x="159139" y="314040"/>
                </a:lnTo>
                <a:lnTo>
                  <a:pt x="107419" y="294167"/>
                </a:lnTo>
                <a:lnTo>
                  <a:pt x="63651" y="270308"/>
                </a:lnTo>
                <a:lnTo>
                  <a:pt x="27849" y="238504"/>
                </a:lnTo>
                <a:lnTo>
                  <a:pt x="7955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1082" y="432621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34" y="0"/>
                </a:moveTo>
                <a:lnTo>
                  <a:pt x="214847" y="0"/>
                </a:lnTo>
                <a:lnTo>
                  <a:pt x="155167" y="7943"/>
                </a:lnTo>
                <a:lnTo>
                  <a:pt x="103439" y="27812"/>
                </a:lnTo>
                <a:lnTo>
                  <a:pt x="59673" y="55650"/>
                </a:lnTo>
                <a:lnTo>
                  <a:pt x="27849" y="87453"/>
                </a:lnTo>
                <a:lnTo>
                  <a:pt x="7952" y="123230"/>
                </a:lnTo>
                <a:lnTo>
                  <a:pt x="0" y="159008"/>
                </a:lnTo>
                <a:lnTo>
                  <a:pt x="7952" y="198750"/>
                </a:lnTo>
                <a:lnTo>
                  <a:pt x="27849" y="234531"/>
                </a:lnTo>
                <a:lnTo>
                  <a:pt x="59673" y="266331"/>
                </a:lnTo>
                <a:lnTo>
                  <a:pt x="103439" y="294156"/>
                </a:lnTo>
                <a:lnTo>
                  <a:pt x="155167" y="310051"/>
                </a:lnTo>
                <a:lnTo>
                  <a:pt x="214847" y="321981"/>
                </a:lnTo>
                <a:lnTo>
                  <a:pt x="270534" y="321981"/>
                </a:lnTo>
                <a:lnTo>
                  <a:pt x="330244" y="310051"/>
                </a:lnTo>
                <a:lnTo>
                  <a:pt x="381938" y="294156"/>
                </a:lnTo>
                <a:lnTo>
                  <a:pt x="425708" y="266331"/>
                </a:lnTo>
                <a:lnTo>
                  <a:pt x="457559" y="234531"/>
                </a:lnTo>
                <a:lnTo>
                  <a:pt x="477432" y="198750"/>
                </a:lnTo>
                <a:lnTo>
                  <a:pt x="485387" y="159008"/>
                </a:lnTo>
                <a:lnTo>
                  <a:pt x="477432" y="123230"/>
                </a:lnTo>
                <a:lnTo>
                  <a:pt x="457559" y="87453"/>
                </a:lnTo>
                <a:lnTo>
                  <a:pt x="425708" y="55650"/>
                </a:lnTo>
                <a:lnTo>
                  <a:pt x="381938" y="27812"/>
                </a:lnTo>
                <a:lnTo>
                  <a:pt x="330244" y="7943"/>
                </a:lnTo>
                <a:lnTo>
                  <a:pt x="27053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1086" y="4326220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8996"/>
                </a:moveTo>
                <a:lnTo>
                  <a:pt x="27849" y="87451"/>
                </a:lnTo>
                <a:lnTo>
                  <a:pt x="59672" y="55650"/>
                </a:lnTo>
                <a:lnTo>
                  <a:pt x="103439" y="27825"/>
                </a:lnTo>
                <a:lnTo>
                  <a:pt x="155153" y="7939"/>
                </a:lnTo>
                <a:lnTo>
                  <a:pt x="214859" y="0"/>
                </a:lnTo>
                <a:lnTo>
                  <a:pt x="270540" y="0"/>
                </a:lnTo>
                <a:lnTo>
                  <a:pt x="330216" y="7939"/>
                </a:lnTo>
                <a:lnTo>
                  <a:pt x="381963" y="27825"/>
                </a:lnTo>
                <a:lnTo>
                  <a:pt x="425721" y="55650"/>
                </a:lnTo>
                <a:lnTo>
                  <a:pt x="457556" y="87451"/>
                </a:lnTo>
                <a:lnTo>
                  <a:pt x="477438" y="123228"/>
                </a:lnTo>
                <a:lnTo>
                  <a:pt x="485397" y="158996"/>
                </a:lnTo>
                <a:lnTo>
                  <a:pt x="477438" y="198748"/>
                </a:lnTo>
                <a:lnTo>
                  <a:pt x="457556" y="234528"/>
                </a:lnTo>
                <a:lnTo>
                  <a:pt x="425721" y="266330"/>
                </a:lnTo>
                <a:lnTo>
                  <a:pt x="381963" y="294155"/>
                </a:lnTo>
                <a:lnTo>
                  <a:pt x="330216" y="310049"/>
                </a:lnTo>
                <a:lnTo>
                  <a:pt x="270540" y="321980"/>
                </a:lnTo>
                <a:lnTo>
                  <a:pt x="214859" y="321980"/>
                </a:lnTo>
                <a:lnTo>
                  <a:pt x="155153" y="310049"/>
                </a:lnTo>
                <a:lnTo>
                  <a:pt x="103439" y="294155"/>
                </a:lnTo>
                <a:lnTo>
                  <a:pt x="59672" y="266330"/>
                </a:lnTo>
                <a:lnTo>
                  <a:pt x="27849" y="234528"/>
                </a:lnTo>
                <a:lnTo>
                  <a:pt x="7952" y="198748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69277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602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276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87975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4728" y="4420689"/>
            <a:ext cx="9055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6753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350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4782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153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4250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9247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6905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5797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38772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87756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0792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9329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42282" y="5800164"/>
            <a:ext cx="893444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8590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2082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42715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24978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43676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86560" y="3001570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27992" y="1697736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24679" y="1825858"/>
            <a:ext cx="2686050" cy="1121410"/>
          </a:xfrm>
          <a:custGeom>
            <a:avLst/>
            <a:gdLst/>
            <a:ahLst/>
            <a:cxnLst/>
            <a:rect l="l" t="t" r="r" b="b"/>
            <a:pathLst>
              <a:path w="2686050" h="1121410">
                <a:moveTo>
                  <a:pt x="0" y="1120988"/>
                </a:moveTo>
                <a:lnTo>
                  <a:pt x="2685576" y="0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 rot="20280000">
            <a:off x="2566138" y="2141791"/>
            <a:ext cx="49683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18271" y="1976912"/>
            <a:ext cx="1492250" cy="970280"/>
          </a:xfrm>
          <a:custGeom>
            <a:avLst/>
            <a:gdLst/>
            <a:ahLst/>
            <a:cxnLst/>
            <a:rect l="l" t="t" r="r" b="b"/>
            <a:pathLst>
              <a:path w="1492250" h="970280">
                <a:moveTo>
                  <a:pt x="0" y="969935"/>
                </a:moveTo>
                <a:lnTo>
                  <a:pt x="1491984" y="0"/>
                </a:lnTo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 rot="19680000">
            <a:off x="3140108" y="2229809"/>
            <a:ext cx="498218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082945" y="2044487"/>
            <a:ext cx="330835" cy="910590"/>
          </a:xfrm>
          <a:custGeom>
            <a:avLst/>
            <a:gdLst/>
            <a:ahLst/>
            <a:cxnLst/>
            <a:rect l="l" t="t" r="r" b="b"/>
            <a:pathLst>
              <a:path w="330835" h="910589">
                <a:moveTo>
                  <a:pt x="0" y="910312"/>
                </a:moveTo>
                <a:lnTo>
                  <a:pt x="330243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 rot="17460000">
            <a:off x="3871889" y="2336771"/>
            <a:ext cx="497333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2325" baseline="1792" dirty="0">
                <a:latin typeface="Arial"/>
                <a:cs typeface="Arial"/>
              </a:rPr>
              <a:t>=</a:t>
            </a:r>
            <a:r>
              <a:rPr sz="2325" spc="22" baseline="1792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59850" y="2052439"/>
            <a:ext cx="445770" cy="894715"/>
          </a:xfrm>
          <a:custGeom>
            <a:avLst/>
            <a:gdLst/>
            <a:ahLst/>
            <a:cxnLst/>
            <a:rect l="l" t="t" r="r" b="b"/>
            <a:pathLst>
              <a:path w="445770" h="894714">
                <a:moveTo>
                  <a:pt x="0" y="0"/>
                </a:moveTo>
                <a:lnTo>
                  <a:pt x="445600" y="89440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3780000">
            <a:off x="4759550" y="2320407"/>
            <a:ext cx="49407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07072" y="1976912"/>
            <a:ext cx="1941830" cy="970280"/>
          </a:xfrm>
          <a:custGeom>
            <a:avLst/>
            <a:gdLst/>
            <a:ahLst/>
            <a:cxnLst/>
            <a:rect l="l" t="t" r="r" b="b"/>
            <a:pathLst>
              <a:path w="1941829" h="970280">
                <a:moveTo>
                  <a:pt x="0" y="0"/>
                </a:moveTo>
                <a:lnTo>
                  <a:pt x="1941576" y="969935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560000">
            <a:off x="5592506" y="2220245"/>
            <a:ext cx="49433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spc="7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7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807072" y="1825858"/>
            <a:ext cx="2984500" cy="1125220"/>
          </a:xfrm>
          <a:custGeom>
            <a:avLst/>
            <a:gdLst/>
            <a:ahLst/>
            <a:cxnLst/>
            <a:rect l="l" t="t" r="r" b="b"/>
            <a:pathLst>
              <a:path w="2984500" h="1125220">
                <a:moveTo>
                  <a:pt x="0" y="0"/>
                </a:moveTo>
                <a:lnTo>
                  <a:pt x="2983963" y="1124949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200000">
            <a:off x="6100126" y="2142600"/>
            <a:ext cx="49911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49086" y="3233051"/>
            <a:ext cx="958850" cy="1141095"/>
          </a:xfrm>
          <a:custGeom>
            <a:avLst/>
            <a:gdLst/>
            <a:ahLst/>
            <a:cxnLst/>
            <a:rect l="l" t="t" r="r" b="b"/>
            <a:pathLst>
              <a:path w="958850" h="1141095">
                <a:moveTo>
                  <a:pt x="0" y="1140865"/>
                </a:moveTo>
                <a:lnTo>
                  <a:pt x="958850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 rot="18660000">
            <a:off x="1576288" y="3599551"/>
            <a:ext cx="497065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793864" y="3244963"/>
            <a:ext cx="370205" cy="1117600"/>
          </a:xfrm>
          <a:custGeom>
            <a:avLst/>
            <a:gdLst/>
            <a:ahLst/>
            <a:cxnLst/>
            <a:rect l="l" t="t" r="r" b="b"/>
            <a:pathLst>
              <a:path w="370205" h="1117600">
                <a:moveTo>
                  <a:pt x="0" y="0"/>
                </a:moveTo>
                <a:lnTo>
                  <a:pt x="37001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 rot="4260000">
            <a:off x="2861474" y="3643669"/>
            <a:ext cx="49854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642677" y="3244963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651899" y="3574069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65773" y="3237042"/>
            <a:ext cx="410209" cy="1133475"/>
          </a:xfrm>
          <a:custGeom>
            <a:avLst/>
            <a:gdLst/>
            <a:ahLst/>
            <a:cxnLst/>
            <a:rect l="l" t="t" r="r" b="b"/>
            <a:pathLst>
              <a:path w="410210" h="1133475">
                <a:moveTo>
                  <a:pt x="0" y="1132910"/>
                </a:moveTo>
                <a:lnTo>
                  <a:pt x="40980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 rot="17460000">
            <a:off x="1890681" y="3639256"/>
            <a:ext cx="49934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780573" y="3241002"/>
            <a:ext cx="191135" cy="1121410"/>
          </a:xfrm>
          <a:custGeom>
            <a:avLst/>
            <a:gdLst/>
            <a:ahLst/>
            <a:cxnLst/>
            <a:rect l="l" t="t" r="r" b="b"/>
            <a:pathLst>
              <a:path w="191135" h="1121410">
                <a:moveTo>
                  <a:pt x="0" y="1120994"/>
                </a:moveTo>
                <a:lnTo>
                  <a:pt x="19094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 rot="16800000">
            <a:off x="3491690" y="3661294"/>
            <a:ext cx="49798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6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18745" y="3244963"/>
            <a:ext cx="171450" cy="1117600"/>
          </a:xfrm>
          <a:custGeom>
            <a:avLst/>
            <a:gdLst/>
            <a:ahLst/>
            <a:cxnLst/>
            <a:rect l="l" t="t" r="r" b="b"/>
            <a:pathLst>
              <a:path w="171450" h="1117600">
                <a:moveTo>
                  <a:pt x="0" y="0"/>
                </a:moveTo>
                <a:lnTo>
                  <a:pt x="171068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4860000">
            <a:off x="4094757" y="3664263"/>
            <a:ext cx="494931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16843" y="3244963"/>
            <a:ext cx="243204" cy="1117600"/>
          </a:xfrm>
          <a:custGeom>
            <a:avLst/>
            <a:gdLst/>
            <a:ahLst/>
            <a:cxnLst/>
            <a:rect l="l" t="t" r="r" b="b"/>
            <a:pathLst>
              <a:path w="243204" h="1117600">
                <a:moveTo>
                  <a:pt x="0" y="0"/>
                </a:moveTo>
                <a:lnTo>
                  <a:pt x="242697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 rot="4620000">
            <a:off x="5225826" y="3659268"/>
            <a:ext cx="497393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3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74676" y="3244963"/>
            <a:ext cx="199390" cy="1117600"/>
          </a:xfrm>
          <a:custGeom>
            <a:avLst/>
            <a:gdLst/>
            <a:ahLst/>
            <a:cxnLst/>
            <a:rect l="l" t="t" r="r" b="b"/>
            <a:pathLst>
              <a:path w="199389" h="1117600">
                <a:moveTo>
                  <a:pt x="0" y="1117034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 rot="16860000">
            <a:off x="4592375" y="3664474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3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000645" y="3221138"/>
            <a:ext cx="708660" cy="1153160"/>
          </a:xfrm>
          <a:custGeom>
            <a:avLst/>
            <a:gdLst/>
            <a:ahLst/>
            <a:cxnLst/>
            <a:rect l="l" t="t" r="r" b="b"/>
            <a:pathLst>
              <a:path w="708659" h="1153160">
                <a:moveTo>
                  <a:pt x="0" y="1152789"/>
                </a:moveTo>
                <a:lnTo>
                  <a:pt x="708209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 rot="18120000">
            <a:off x="5991252" y="3609260"/>
            <a:ext cx="49459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609385" y="3241002"/>
            <a:ext cx="199390" cy="1125220"/>
          </a:xfrm>
          <a:custGeom>
            <a:avLst/>
            <a:gdLst/>
            <a:ahLst/>
            <a:cxnLst/>
            <a:rect l="l" t="t" r="r" b="b"/>
            <a:pathLst>
              <a:path w="199390" h="1125220">
                <a:moveTo>
                  <a:pt x="0" y="1124973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 rot="16860000">
            <a:off x="6327045" y="3664472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895841" y="3244993"/>
            <a:ext cx="222885" cy="1117600"/>
          </a:xfrm>
          <a:custGeom>
            <a:avLst/>
            <a:gdLst/>
            <a:ahLst/>
            <a:cxnLst/>
            <a:rect l="l" t="t" r="r" b="b"/>
            <a:pathLst>
              <a:path w="222884" h="1117600">
                <a:moveTo>
                  <a:pt x="0" y="0"/>
                </a:moveTo>
                <a:lnTo>
                  <a:pt x="222784" y="1117003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 rot="4680000">
            <a:off x="6895518" y="3659700"/>
            <a:ext cx="49742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971434" y="3244993"/>
            <a:ext cx="748030" cy="1125220"/>
          </a:xfrm>
          <a:custGeom>
            <a:avLst/>
            <a:gdLst/>
            <a:ahLst/>
            <a:cxnLst/>
            <a:rect l="l" t="t" r="r" b="b"/>
            <a:pathLst>
              <a:path w="748029" h="1125220">
                <a:moveTo>
                  <a:pt x="0" y="0"/>
                </a:moveTo>
                <a:lnTo>
                  <a:pt x="747972" y="112495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 rot="3360000">
            <a:off x="7211222" y="3613528"/>
            <a:ext cx="500232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84888" y="4656165"/>
            <a:ext cx="469900" cy="1125220"/>
          </a:xfrm>
          <a:custGeom>
            <a:avLst/>
            <a:gdLst/>
            <a:ahLst/>
            <a:cxnLst/>
            <a:rect l="l" t="t" r="r" b="b"/>
            <a:pathLst>
              <a:path w="469900" h="1125220">
                <a:moveTo>
                  <a:pt x="0" y="1124961"/>
                </a:moveTo>
                <a:lnTo>
                  <a:pt x="469476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 rot="17580000">
            <a:off x="1343575" y="5047173"/>
            <a:ext cx="49657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21469" y="4660131"/>
            <a:ext cx="0" cy="1121410"/>
          </a:xfrm>
          <a:custGeom>
            <a:avLst/>
            <a:gdLst/>
            <a:ahLst/>
            <a:cxnLst/>
            <a:rect l="l" t="t" r="r" b="b"/>
            <a:pathLst>
              <a:path h="1121410">
                <a:moveTo>
                  <a:pt x="0" y="0"/>
                </a:moveTo>
                <a:lnTo>
                  <a:pt x="0" y="112099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130703" y="4989257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642677" y="4660131"/>
            <a:ext cx="4445" cy="1117600"/>
          </a:xfrm>
          <a:custGeom>
            <a:avLst/>
            <a:gdLst/>
            <a:ahLst/>
            <a:cxnLst/>
            <a:rect l="l" t="t" r="r" b="b"/>
            <a:pathLst>
              <a:path w="4444" h="1117600">
                <a:moveTo>
                  <a:pt x="3979" y="1117019"/>
                </a:moveTo>
                <a:lnTo>
                  <a:pt x="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413058" y="4989732"/>
            <a:ext cx="225425" cy="4622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73970" y="4660144"/>
            <a:ext cx="398145" cy="1117600"/>
          </a:xfrm>
          <a:custGeom>
            <a:avLst/>
            <a:gdLst/>
            <a:ahLst/>
            <a:cxnLst/>
            <a:rect l="l" t="t" r="r" b="b"/>
            <a:pathLst>
              <a:path w="398144" h="1117600">
                <a:moveTo>
                  <a:pt x="0" y="0"/>
                </a:moveTo>
                <a:lnTo>
                  <a:pt x="397862" y="1117006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 rot="4200000">
            <a:off x="2855013" y="5057352"/>
            <a:ext cx="49825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6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000645" y="4699884"/>
            <a:ext cx="450215" cy="1117600"/>
          </a:xfrm>
          <a:custGeom>
            <a:avLst/>
            <a:gdLst/>
            <a:ahLst/>
            <a:cxnLst/>
            <a:rect l="l" t="t" r="r" b="b"/>
            <a:pathLst>
              <a:path w="450214" h="1117600">
                <a:moveTo>
                  <a:pt x="449594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97432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18625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49930" y="4699884"/>
            <a:ext cx="394335" cy="1117600"/>
          </a:xfrm>
          <a:custGeom>
            <a:avLst/>
            <a:gdLst/>
            <a:ahLst/>
            <a:cxnLst/>
            <a:rect l="l" t="t" r="r" b="b"/>
            <a:pathLst>
              <a:path w="394334" h="1117600">
                <a:moveTo>
                  <a:pt x="0" y="0"/>
                </a:moveTo>
                <a:lnTo>
                  <a:pt x="393883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836254" y="5109328"/>
            <a:ext cx="1492250" cy="894715"/>
          </a:xfrm>
          <a:prstGeom prst="rect">
            <a:avLst/>
          </a:prstGeom>
          <a:solidFill>
            <a:srgbClr val="E7E7E7"/>
          </a:solidFill>
          <a:ln w="119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 marR="169545" algn="ctr">
              <a:lnSpc>
                <a:spcPct val="1014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edundant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lls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ar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ill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0700" y="198650"/>
            <a:ext cx="82397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3260" algn="l"/>
                <a:tab pos="82264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Recu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sive</a:t>
            </a:r>
            <a:r>
              <a:rPr sz="4400" u="sng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at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4400" u="sng" spc="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chain</a:t>
            </a:r>
            <a:r>
              <a:rPr sz="4400" u="sng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der 	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35940" y="860779"/>
            <a:ext cx="50533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MC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019800" y="1066806"/>
            <a:ext cx="2590800" cy="83185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2540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od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abe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ed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5" name="Resim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" y="-137"/>
            <a:ext cx="9137651" cy="685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270">
              <a:lnSpc>
                <a:spcPct val="100000"/>
              </a:lnSpc>
            </a:pPr>
            <a:r>
              <a:rPr sz="4400" dirty="0"/>
              <a:t>Running</a:t>
            </a:r>
            <a:r>
              <a:rPr sz="4400" spc="-55" dirty="0">
                <a:latin typeface="Times New Roman"/>
                <a:cs typeface="Times New Roman"/>
              </a:rPr>
              <a:t> </a:t>
            </a:r>
            <a:r>
              <a:rPr sz="4400" spc="-5" dirty="0"/>
              <a:t>T</a:t>
            </a:r>
            <a:r>
              <a:rPr sz="4400" dirty="0"/>
              <a:t>i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R</a:t>
            </a:r>
            <a:r>
              <a:rPr sz="4400" spc="-5" dirty="0"/>
              <a:t>M</a:t>
            </a:r>
            <a:r>
              <a:rPr sz="4400" dirty="0"/>
              <a:t>C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32003"/>
            <a:ext cx="137541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6596"/>
            <a:ext cx="674433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Symbol"/>
                <a:cs typeface="Symbol"/>
              </a:rPr>
              <a:t>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5" dirty="0">
                <a:latin typeface="Times New Roman"/>
                <a:cs typeface="Times New Roman"/>
              </a:rPr>
              <a:t>(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10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</a:t>
            </a:r>
            <a:r>
              <a:rPr sz="4000" spc="-15" dirty="0">
                <a:latin typeface="Times New Roman"/>
                <a:cs typeface="Times New Roman"/>
              </a:rPr>
              <a:t>)</a:t>
            </a:r>
            <a:r>
              <a:rPr sz="4000" spc="-2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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961" y="3781371"/>
            <a:ext cx="9817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front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8436" y="4376148"/>
            <a:ext cx="31692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Symbol"/>
                <a:cs typeface="Symbol"/>
              </a:rPr>
              <a:t></a:t>
            </a:r>
            <a:r>
              <a:rPr sz="4400" spc="-3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29539" algn="ctr">
              <a:lnSpc>
                <a:spcPts val="2400"/>
              </a:lnSpc>
            </a:pP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1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599384"/>
            <a:ext cx="791337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Prov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30" dirty="0">
                <a:latin typeface="Symbol"/>
                <a:cs typeface="Symbol"/>
              </a:rPr>
              <a:t></a:t>
            </a:r>
            <a:r>
              <a:rPr sz="2800" spc="-10" dirty="0">
                <a:latin typeface="Times New Roman"/>
                <a:cs typeface="Times New Roman"/>
              </a:rPr>
              <a:t>(2</a:t>
            </a:r>
            <a:r>
              <a:rPr sz="2775" i="1" spc="7" baseline="2552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substitutio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9941" y="1373938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9743" y="4193340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000" y="3962400"/>
            <a:ext cx="4572000" cy="1524000"/>
          </a:xfrm>
          <a:custGeom>
            <a:avLst/>
            <a:gdLst/>
            <a:ahLst/>
            <a:cxnLst/>
            <a:rect l="l" t="t" r="r" b="b"/>
            <a:pathLst>
              <a:path w="4572000" h="1524000">
                <a:moveTo>
                  <a:pt x="0" y="1523999"/>
                </a:moveTo>
                <a:lnTo>
                  <a:pt x="4571999" y="1523999"/>
                </a:lnTo>
                <a:lnTo>
                  <a:pt x="4571999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 txBox="1"/>
          <p:nvPr/>
        </p:nvSpPr>
        <p:spPr>
          <a:xfrm>
            <a:off x="535940" y="1983539"/>
            <a:ext cx="7663815" cy="175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For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spc="-20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endParaRPr sz="28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90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5" dirty="0">
                <a:latin typeface="Times New Roman"/>
                <a:cs typeface="Times New Roman"/>
              </a:rPr>
              <a:t>once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oll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 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45" dirty="0">
                <a:latin typeface="Times New Roman"/>
                <a:cs typeface="Times New Roman"/>
              </a:rPr>
              <a:t>mm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" y="23746"/>
            <a:ext cx="9142636" cy="6856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68" rIns="0" bIns="0" rtlCol="0">
            <a:spAutoFit/>
          </a:bodyPr>
          <a:lstStyle/>
          <a:p>
            <a:pPr marL="443865">
              <a:lnSpc>
                <a:spcPct val="100000"/>
              </a:lnSpc>
            </a:pPr>
            <a:r>
              <a:rPr dirty="0"/>
              <a:t>R</a:t>
            </a:r>
            <a:r>
              <a:rPr spc="5" dirty="0"/>
              <a:t>unn</a:t>
            </a:r>
            <a:r>
              <a:rPr spc="-5" dirty="0"/>
              <a:t>i</a:t>
            </a:r>
            <a:r>
              <a:rPr spc="5" dirty="0"/>
              <a:t>n</a:t>
            </a:r>
            <a:r>
              <a:rPr dirty="0"/>
              <a:t>g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dirty="0"/>
              <a:t>me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5" dirty="0"/>
              <a:t>MC</a:t>
            </a:r>
            <a:r>
              <a:rPr sz="3600" spc="-10" dirty="0"/>
              <a:t>: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5" dirty="0">
                <a:solidFill>
                  <a:srgbClr val="000000"/>
                </a:solidFill>
              </a:rPr>
              <a:t>ov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ha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(</a:t>
            </a:r>
            <a:r>
              <a:rPr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</a:t>
            </a:r>
            <a:r>
              <a:rPr dirty="0">
                <a:solidFill>
                  <a:srgbClr val="000000"/>
                </a:solidFill>
              </a:rPr>
              <a:t>(2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0000"/>
                </a:solidFill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60583"/>
            <a:ext cx="7662545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-1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stit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on) </a:t>
            </a:r>
            <a:r>
              <a:rPr sz="3200" u="heavy" dirty="0">
                <a:latin typeface="Times New Roman"/>
                <a:cs typeface="Times New Roman"/>
              </a:rPr>
              <a:t>B</a:t>
            </a:r>
            <a:r>
              <a:rPr sz="3200" u="heavy" spc="5" dirty="0">
                <a:latin typeface="Times New Roman"/>
                <a:cs typeface="Times New Roman"/>
              </a:rPr>
              <a:t>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dirty="0">
                <a:latin typeface="Times New Roman"/>
                <a:cs typeface="Times New Roman"/>
              </a:rPr>
              <a:t>e</a:t>
            </a:r>
            <a:r>
              <a:rPr sz="3200" u="heavy" spc="-20" dirty="0">
                <a:latin typeface="Times New Roman"/>
                <a:cs typeface="Times New Roman"/>
              </a:rPr>
              <a:t> </a:t>
            </a:r>
            <a:r>
              <a:rPr sz="3200" u="heavy" spc="5" dirty="0">
                <a:latin typeface="Times New Roman"/>
                <a:cs typeface="Times New Roman"/>
              </a:rPr>
              <a:t>ca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0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309" y="3684220"/>
            <a:ext cx="46856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i="1" spc="390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37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116209"/>
            <a:ext cx="717867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88360" algn="l"/>
              </a:tabLst>
            </a:pPr>
            <a:r>
              <a:rPr sz="3200" u="heavy" dirty="0">
                <a:latin typeface="Times New Roman"/>
                <a:cs typeface="Times New Roman"/>
              </a:rPr>
              <a:t>IH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latin typeface="Times New Roman"/>
                <a:cs typeface="Times New Roman"/>
              </a:rPr>
              <a:t>1, 2,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</a:p>
          <a:p>
            <a:pPr marL="1917700">
              <a:lnSpc>
                <a:spcPct val="100000"/>
              </a:lnSpc>
              <a:spcBef>
                <a:spcPts val="459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1608" y="2785065"/>
            <a:ext cx="3079115" cy="1059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6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19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448435" indent="-635">
              <a:lnSpc>
                <a:spcPts val="1939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337820" algn="ctr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6042" y="4109594"/>
            <a:ext cx="3590925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4040">
              <a:lnSpc>
                <a:spcPct val="100000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75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585" y="5438682"/>
            <a:ext cx="219900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Symbol"/>
                <a:cs typeface="Symbol"/>
              </a:rPr>
              <a:t>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endParaRPr sz="3150" baseline="2513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096" y="5509529"/>
            <a:ext cx="1019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CC0000"/>
                </a:solidFill>
                <a:latin typeface="Times New Roman"/>
                <a:cs typeface="Times New Roman"/>
              </a:rPr>
              <a:t>Q.E.D.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768" rIns="0" bIns="0" rtlCol="0">
            <a:spAutoFit/>
          </a:bodyPr>
          <a:lstStyle/>
          <a:p>
            <a:pPr marL="905510">
              <a:lnSpc>
                <a:spcPct val="100000"/>
              </a:lnSpc>
            </a:pPr>
            <a:r>
              <a:rPr sz="3600" spc="-20" dirty="0"/>
              <a:t>Runn</a:t>
            </a:r>
            <a:r>
              <a:rPr sz="3600" spc="-15" dirty="0"/>
              <a:t>i</a:t>
            </a:r>
            <a:r>
              <a:rPr sz="3600" dirty="0"/>
              <a:t>ng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" dirty="0"/>
              <a:t>Tim</a:t>
            </a:r>
            <a:r>
              <a:rPr sz="3600" spc="-20" dirty="0"/>
              <a:t>e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dirty="0"/>
              <a:t>of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15" dirty="0"/>
              <a:t>R</a:t>
            </a:r>
            <a:r>
              <a:rPr sz="3600" dirty="0"/>
              <a:t>M</a:t>
            </a:r>
            <a:r>
              <a:rPr sz="3600" spc="-20" dirty="0"/>
              <a:t>C: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(</a:t>
            </a:r>
            <a:r>
              <a:rPr sz="4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400" dirty="0">
                <a:solidFill>
                  <a:srgbClr val="000000"/>
                </a:solidFill>
              </a:rPr>
              <a:t>)</a:t>
            </a:r>
            <a:r>
              <a:rPr sz="4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000000"/>
                </a:solidFill>
                <a:latin typeface="Symbol"/>
                <a:cs typeface="Symbol"/>
              </a:rPr>
              <a:t></a:t>
            </a:r>
            <a:r>
              <a:rPr sz="4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000000"/>
                </a:solidFill>
              </a:rPr>
              <a:t>2</a:t>
            </a:r>
            <a:r>
              <a:rPr sz="4350" i="1" baseline="2490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575" i="1" spc="-127" baseline="23679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4350" baseline="24904" dirty="0">
                <a:solidFill>
                  <a:srgbClr val="000000"/>
                </a:solidFill>
              </a:rPr>
              <a:t>1</a:t>
            </a:r>
            <a:endParaRPr sz="4350" baseline="24904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88162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henever</a:t>
            </a:r>
            <a:endParaRPr sz="3200" dirty="0">
              <a:latin typeface="Times New Roman"/>
              <a:cs typeface="Times New Roman"/>
            </a:endParaRPr>
          </a:p>
          <a:p>
            <a:pPr marL="756285" marR="199390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 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nu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goo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3164205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94956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Off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enc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oach 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do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wn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egy</a:t>
            </a:r>
            <a:endParaRPr sz="3200">
              <a:latin typeface="Times New Roman"/>
              <a:cs typeface="Times New Roman"/>
            </a:endParaRPr>
          </a:p>
          <a:p>
            <a:pPr marL="355600" marR="7366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o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z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3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,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s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go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it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hm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389150"/>
            <a:ext cx="81635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1740" algn="l"/>
                <a:tab pos="81502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ization</a:t>
            </a:r>
            <a:r>
              <a:rPr sz="4400" u="sng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Pr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oble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 	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842782"/>
            <a:ext cx="7334250" cy="338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2800" spc="-2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typi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lly</a:t>
            </a:r>
            <a:r>
              <a:rPr sz="2800" spc="-25" dirty="0">
                <a:latin typeface="Times New Roman"/>
                <a:cs typeface="Times New Roman"/>
              </a:rPr>
              <a:t> a</a:t>
            </a:r>
            <a:r>
              <a:rPr sz="2800" spc="-10" dirty="0">
                <a:latin typeface="Times New Roman"/>
                <a:cs typeface="Times New Roman"/>
              </a:rPr>
              <a:t>ppli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any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solut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feasible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solut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ant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endParaRPr sz="240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ti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op</a:t>
            </a:r>
            <a:r>
              <a:rPr sz="2000" spc="-10" dirty="0">
                <a:latin typeface="Times New Roman"/>
                <a:cs typeface="Times New Roman"/>
              </a:rPr>
              <a:t>ti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5" dirty="0">
                <a:latin typeface="Times New Roman"/>
                <a:cs typeface="Times New Roman"/>
              </a:rPr>
              <a:t> 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rong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endParaRPr sz="24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59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5" dirty="0">
                <a:latin typeface="Times New Roman"/>
                <a:cs typeface="Times New Roman"/>
              </a:rPr>
              <a:t> b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ti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5" dirty="0">
                <a:latin typeface="Times New Roman"/>
                <a:cs typeface="Times New Roman"/>
              </a:rPr>
              <a:t>op</a:t>
            </a:r>
            <a:r>
              <a:rPr sz="2000" spc="-10" dirty="0">
                <a:latin typeface="Times New Roman"/>
                <a:cs typeface="Times New Roman"/>
              </a:rPr>
              <a:t>ti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0382"/>
            <a:ext cx="7977505" cy="4147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53745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990099"/>
                </a:solidFill>
                <a:latin typeface="Times New Roman"/>
                <a:cs typeface="Times New Roman"/>
              </a:rPr>
              <a:t>le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smtClean="0">
                <a:latin typeface="Times New Roman"/>
                <a:cs typeface="Times New Roman"/>
              </a:rPr>
              <a:t>solution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355600" marR="280035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indi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ill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is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irst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ount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sz="2800" spc="-45" dirty="0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put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sto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endParaRPr sz="2800" dirty="0">
              <a:latin typeface="Times New Roman"/>
              <a:cs typeface="Times New Roman"/>
            </a:endParaRPr>
          </a:p>
          <a:p>
            <a:pPr marL="355600" marR="49784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subs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qu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nt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 err="1" smtClean="0">
                <a:latin typeface="Times New Roman"/>
                <a:cs typeface="Times New Roman"/>
              </a:rPr>
              <a:t>s</a:t>
            </a:r>
            <a:r>
              <a:rPr sz="2800" spc="-10" dirty="0" err="1" smtClean="0">
                <a:latin typeface="Times New Roman"/>
                <a:cs typeface="Times New Roman"/>
              </a:rPr>
              <a:t>ubprobl</a:t>
            </a:r>
            <a:r>
              <a:rPr sz="2800" spc="-25" dirty="0" err="1" smtClean="0">
                <a:latin typeface="Times New Roman"/>
                <a:cs typeface="Times New Roman"/>
              </a:rPr>
              <a:t>em</a:t>
            </a:r>
            <a:r>
              <a:rPr lang="en-US" sz="2800" spc="-25" dirty="0" smtClean="0">
                <a:latin typeface="Times New Roman"/>
                <a:cs typeface="Times New Roman"/>
              </a:rPr>
              <a:t> 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0" dirty="0" smtClean="0">
                <a:latin typeface="Times New Roman"/>
                <a:cs typeface="Times New Roman"/>
              </a:rPr>
              <a:t>n</a:t>
            </a:r>
            <a:r>
              <a:rPr sz="2800" spc="-25" dirty="0" smtClean="0">
                <a:latin typeface="Times New Roman"/>
                <a:cs typeface="Times New Roman"/>
              </a:rPr>
              <a:t>c</a:t>
            </a:r>
            <a:r>
              <a:rPr sz="2800" spc="-10" dirty="0" smtClean="0">
                <a:latin typeface="Times New Roman"/>
                <a:cs typeface="Times New Roman"/>
              </a:rPr>
              <a:t>ount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5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5" dirty="0" smtClean="0">
                <a:latin typeface="Times New Roman"/>
                <a:cs typeface="Times New Roman"/>
              </a:rPr>
              <a:t>d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look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turn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000" spc="-45" dirty="0"/>
              <a:t>M</a:t>
            </a:r>
            <a:r>
              <a:rPr sz="4000" spc="-20" dirty="0"/>
              <a:t>emoized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20" dirty="0"/>
              <a:t>Recursive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atrix-chain</a:t>
            </a:r>
            <a:r>
              <a:rPr sz="4000" dirty="0">
                <a:latin typeface="Times New Roman"/>
                <a:cs typeface="Times New Roman"/>
              </a:rPr>
              <a:t> </a:t>
            </a:r>
            <a:r>
              <a:rPr sz="4000" spc="-35" dirty="0"/>
              <a:t>O</a:t>
            </a:r>
            <a:r>
              <a:rPr sz="4000" spc="-20" dirty="0"/>
              <a:t>rder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914400"/>
            <a:ext cx="8382000" cy="5257800"/>
          </a:xfrm>
          <a:custGeom>
            <a:avLst/>
            <a:gdLst/>
            <a:ahLst/>
            <a:cxnLst/>
            <a:rect l="l" t="t" r="r" b="b"/>
            <a:pathLst>
              <a:path w="8382000" h="5257800">
                <a:moveTo>
                  <a:pt x="0" y="5257799"/>
                </a:moveTo>
                <a:lnTo>
                  <a:pt x="8381999" y="5257799"/>
                </a:lnTo>
                <a:lnTo>
                  <a:pt x="8381999" y="0"/>
                </a:lnTo>
                <a:lnTo>
                  <a:pt x="0" y="0"/>
                </a:lnTo>
                <a:lnTo>
                  <a:pt x="0" y="52577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44923"/>
            <a:ext cx="3587115" cy="267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oo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up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98500" marR="947419" indent="-342900">
              <a:lnSpc>
                <a:spcPct val="149600"/>
              </a:lnSpc>
              <a:spcBef>
                <a:spcPts val="20"/>
              </a:spcBef>
              <a:tabLst>
                <a:tab pos="692150" algn="l"/>
                <a:tab pos="103505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698500" indent="302895">
              <a:lnSpc>
                <a:spcPts val="265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1153795">
              <a:lnSpc>
                <a:spcPct val="100000"/>
              </a:lnSpc>
              <a:spcBef>
                <a:spcPts val="87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15" dirty="0">
                <a:latin typeface="Times New Roman"/>
                <a:cs typeface="Times New Roman"/>
              </a:rPr>
              <a:t>or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7" y="4357933"/>
            <a:ext cx="6581775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3505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5308910"/>
            <a:ext cx="278257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0495">
              <a:lnSpc>
                <a:spcPct val="10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spc="-10" dirty="0">
                <a:latin typeface="Times New Roman"/>
                <a:cs typeface="Times New Roman"/>
              </a:rPr>
              <a:t>ret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1000" y="985836"/>
            <a:ext cx="4572000" cy="2986405"/>
          </a:xfrm>
          <a:prstGeom prst="rect">
            <a:avLst/>
          </a:prstGeom>
          <a:solidFill>
            <a:srgbClr val="DEDEDE"/>
          </a:solidFill>
          <a:ln w="9524">
            <a:solidFill>
              <a:srgbClr val="3333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Me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oizedMa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4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ha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1450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R="525780" algn="ctr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42290" indent="914400">
              <a:lnSpc>
                <a:spcPct val="100000"/>
              </a:lnSpc>
              <a:spcBef>
                <a:spcPts val="86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542290">
              <a:lnSpc>
                <a:spcPct val="100000"/>
              </a:lnSpc>
              <a:spcBef>
                <a:spcPts val="1425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0" dirty="0">
                <a:latin typeface="Times New Roman"/>
                <a:cs typeface="Times New Roman"/>
              </a:rPr>
              <a:t>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600" y="5349871"/>
            <a:ext cx="4419600" cy="82232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93065">
              <a:lnSpc>
                <a:spcPct val="101299"/>
              </a:lnSpc>
            </a:pPr>
            <a:r>
              <a:rPr sz="2400" spc="-865" dirty="0">
                <a:latin typeface="Arial"/>
                <a:cs typeface="Arial"/>
              </a:rPr>
              <a:t>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d-up 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98979"/>
            <a:ext cx="8253730" cy="340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hat</a:t>
            </a:r>
            <a:endParaRPr sz="3200">
              <a:latin typeface="Times New Roman"/>
              <a:cs typeface="Times New Roman"/>
            </a:endParaRPr>
          </a:p>
          <a:p>
            <a:pPr marL="756285" marR="438150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ll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possib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em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kno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755650" marR="1220470" lvl="1" indent="-285750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position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st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blish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shin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solidFill>
                  <a:srgbClr val="006600"/>
                </a:solidFill>
                <a:latin typeface="Times New Roman"/>
                <a:cs typeface="Times New Roman"/>
              </a:rPr>
              <a:t>key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660" rIns="0" bIns="0" rtlCol="0">
            <a:spAutoFit/>
          </a:bodyPr>
          <a:lstStyle/>
          <a:p>
            <a:pPr marL="3378835" marR="5080" indent="-2798445">
              <a:lnSpc>
                <a:spcPct val="100000"/>
              </a:lnSpc>
            </a:pPr>
            <a:r>
              <a:rPr sz="3600" dirty="0"/>
              <a:t>D</a:t>
            </a:r>
            <a:r>
              <a:rPr sz="3600" spc="-20" dirty="0"/>
              <a:t>yn</a:t>
            </a:r>
            <a:r>
              <a:rPr sz="3600" spc="-25" dirty="0"/>
              <a:t>ami</a:t>
            </a:r>
            <a:r>
              <a:rPr sz="3600" spc="-20" dirty="0"/>
              <a:t>c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/>
              <a:t>P</a:t>
            </a:r>
            <a:r>
              <a:rPr sz="3600" spc="-15" dirty="0"/>
              <a:t>rogr</a:t>
            </a:r>
            <a:r>
              <a:rPr sz="3600" spc="-30" dirty="0"/>
              <a:t>ammi</a:t>
            </a:r>
            <a:r>
              <a:rPr sz="3600" dirty="0"/>
              <a:t>ng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/>
              <a:t>vs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S</a:t>
            </a:r>
            <a:r>
              <a:rPr sz="3600" spc="-20" dirty="0"/>
              <a:t>u</a:t>
            </a:r>
            <a:r>
              <a:rPr sz="3600" spc="-30" dirty="0"/>
              <a:t>mma</a:t>
            </a:r>
            <a:r>
              <a:rPr sz="3600" dirty="0"/>
              <a:t>ry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525729"/>
            <a:ext cx="8286115" cy="4549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e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lgo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ithm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dyn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endParaRPr sz="2400" dirty="0">
              <a:latin typeface="Times New Roman"/>
              <a:cs typeface="Times New Roman"/>
            </a:endParaRPr>
          </a:p>
          <a:p>
            <a:pPr marL="355600" marR="652145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xploit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ov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ppin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different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6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hods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solution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eac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em</a:t>
            </a:r>
            <a:r>
              <a:rPr sz="24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 marL="356235" marR="218440" indent="-343535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Wit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hout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oi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za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tio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ursiv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lgorit</a:t>
            </a:r>
            <a:r>
              <a:rPr sz="2800" spc="-15" dirty="0">
                <a:latin typeface="Times New Roman"/>
                <a:cs typeface="Times New Roman"/>
              </a:rPr>
              <a:t>hm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run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2455" marR="5080" indent="-276225">
              <a:lnSpc>
                <a:spcPct val="100000"/>
              </a:lnSpc>
            </a:pPr>
            <a:r>
              <a:rPr sz="4000" spc="-35" dirty="0"/>
              <a:t>D</a:t>
            </a:r>
            <a:r>
              <a:rPr sz="4000" spc="-20" dirty="0"/>
              <a:t>ynamic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rogramming</a:t>
            </a:r>
            <a:r>
              <a:rPr sz="4000" spc="30" dirty="0">
                <a:latin typeface="Times New Roman"/>
                <a:cs typeface="Times New Roman"/>
              </a:rPr>
              <a:t> </a:t>
            </a:r>
            <a:r>
              <a:rPr sz="4000" spc="-20" dirty="0"/>
              <a:t>vs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emoizati</a:t>
            </a:r>
            <a:r>
              <a:rPr sz="4000" spc="-15" dirty="0"/>
              <a:t>o</a:t>
            </a:r>
            <a:r>
              <a:rPr sz="4000" spc="-20" dirty="0"/>
              <a:t>n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S</a:t>
            </a:r>
            <a:r>
              <a:rPr sz="4000" spc="-25" dirty="0"/>
              <a:t>ummary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2800" spc="-5" dirty="0">
                <a:solidFill>
                  <a:srgbClr val="CC0066"/>
                </a:solidFill>
              </a:rPr>
              <a:t>I</a:t>
            </a:r>
            <a:r>
              <a:rPr sz="2800" spc="-15" dirty="0">
                <a:solidFill>
                  <a:srgbClr val="CC0066"/>
                </a:solidFill>
              </a:rPr>
              <a:t>n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g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10" dirty="0">
                <a:solidFill>
                  <a:srgbClr val="CC0066"/>
                </a:solidFill>
              </a:rPr>
              <a:t>n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5" dirty="0">
                <a:solidFill>
                  <a:srgbClr val="CC0066"/>
                </a:solidFill>
              </a:rPr>
              <a:t>r</a:t>
            </a:r>
            <a:r>
              <a:rPr sz="2800" spc="-25" dirty="0">
                <a:solidFill>
                  <a:srgbClr val="CC0066"/>
                </a:solidFill>
              </a:rPr>
              <a:t>a</a:t>
            </a:r>
            <a:r>
              <a:rPr sz="2800" spc="-10" dirty="0">
                <a:solidFill>
                  <a:srgbClr val="CC0066"/>
                </a:solidFill>
              </a:rPr>
              <a:t>l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pr</a:t>
            </a:r>
            <a:r>
              <a:rPr sz="2800" spc="-25" dirty="0">
                <a:solidFill>
                  <a:srgbClr val="CC0066"/>
                </a:solidFill>
              </a:rPr>
              <a:t>ac</a:t>
            </a:r>
            <a:r>
              <a:rPr sz="2800" spc="-10" dirty="0">
                <a:solidFill>
                  <a:srgbClr val="CC0066"/>
                </a:solidFill>
              </a:rPr>
              <a:t>ti</a:t>
            </a:r>
            <a:r>
              <a:rPr sz="2800" spc="-25" dirty="0">
                <a:solidFill>
                  <a:srgbClr val="CC0066"/>
                </a:solidFill>
              </a:rPr>
              <a:t>c</a:t>
            </a:r>
            <a:r>
              <a:rPr sz="2800" spc="-15" dirty="0">
                <a:solidFill>
                  <a:srgbClr val="CC0066"/>
                </a:solidFill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402590" indent="-342900">
              <a:lnSpc>
                <a:spcPct val="100000"/>
              </a:lnSpc>
              <a:spcBef>
                <a:spcPts val="305"/>
              </a:spcBef>
              <a:buFont typeface="Times New Roman"/>
              <a:buChar char="•"/>
              <a:tabLst>
                <a:tab pos="402590" algn="l"/>
              </a:tabLst>
            </a:pP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</a:t>
            </a:r>
            <a:r>
              <a:rPr spc="-10" dirty="0"/>
              <a:t>l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30" dirty="0"/>
              <a:t>m</a:t>
            </a:r>
            <a:r>
              <a:rPr dirty="0"/>
              <a:t>us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once</a:t>
            </a:r>
          </a:p>
          <a:p>
            <a:pPr marL="803275" marR="359410" lvl="1" indent="-286385">
              <a:lnSpc>
                <a:spcPts val="2590"/>
              </a:lnSpc>
              <a:spcBef>
                <a:spcPts val="615"/>
              </a:spcBef>
              <a:buFont typeface="Times New Roman"/>
              <a:buChar char="–"/>
              <a:tabLst>
                <a:tab pos="803910" algn="l"/>
              </a:tabLst>
            </a:pP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gor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it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hm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ou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ant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ac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or</a:t>
            </a:r>
          </a:p>
          <a:p>
            <a:pPr marL="402590">
              <a:lnSpc>
                <a:spcPct val="100000"/>
              </a:lnSpc>
              <a:spcBef>
                <a:spcPts val="680"/>
              </a:spcBef>
            </a:pPr>
            <a:r>
              <a:rPr spc="-15" dirty="0"/>
              <a:t>because,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bo</a:t>
            </a:r>
            <a:r>
              <a:rPr spc="-5" dirty="0"/>
              <a:t>tt</a:t>
            </a:r>
            <a:r>
              <a:rPr spc="-15" dirty="0"/>
              <a:t>o</a:t>
            </a:r>
            <a:r>
              <a:rPr spc="-40" dirty="0"/>
              <a:t>m</a:t>
            </a:r>
            <a:r>
              <a:rPr dirty="0"/>
              <a:t>-up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3333CC"/>
                </a:solidFill>
              </a:rPr>
              <a:t>D</a:t>
            </a:r>
            <a:r>
              <a:rPr dirty="0">
                <a:solidFill>
                  <a:srgbClr val="3333CC"/>
                </a:solidFill>
              </a:rPr>
              <a:t>P</a:t>
            </a:r>
            <a:r>
              <a:rPr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10" dirty="0"/>
              <a:t>lgo</a:t>
            </a:r>
            <a:r>
              <a:rPr spc="-20" dirty="0"/>
              <a:t>r</a:t>
            </a:r>
            <a:r>
              <a:rPr spc="-10" dirty="0"/>
              <a:t>ithm</a:t>
            </a:r>
          </a:p>
          <a:p>
            <a:pPr marL="1202055" lvl="2" indent="-227965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ec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endParaRPr sz="2000" dirty="0">
              <a:latin typeface="Times New Roman"/>
              <a:cs typeface="Times New Roman"/>
            </a:endParaRPr>
          </a:p>
          <a:p>
            <a:pPr marL="1202055" lvl="2" indent="-227965">
              <a:lnSpc>
                <a:spcPct val="100000"/>
              </a:lnSpc>
              <a:spcBef>
                <a:spcPts val="24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402590" marR="5080" indent="-342900">
              <a:lnSpc>
                <a:spcPts val="2690"/>
              </a:lnSpc>
              <a:spcBef>
                <a:spcPts val="950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D</a:t>
            </a:r>
            <a:r>
              <a:rPr sz="2800" spc="-15" dirty="0">
                <a:solidFill>
                  <a:srgbClr val="CC0066"/>
                </a:solidFill>
              </a:rPr>
              <a:t>P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3333CC"/>
                </a:solidFill>
              </a:rPr>
              <a:t>R</a:t>
            </a:r>
            <a:r>
              <a:rPr spc="-15" dirty="0">
                <a:solidFill>
                  <a:srgbClr val="3333CC"/>
                </a:solidFill>
              </a:rPr>
              <a:t>egu</a:t>
            </a:r>
            <a:r>
              <a:rPr spc="-5" dirty="0">
                <a:solidFill>
                  <a:srgbClr val="3333CC"/>
                </a:solidFill>
              </a:rPr>
              <a:t>l</a:t>
            </a:r>
            <a:r>
              <a:rPr spc="-15" dirty="0">
                <a:solidFill>
                  <a:srgbClr val="3333CC"/>
                </a:solidFill>
              </a:rPr>
              <a:t>a</a:t>
            </a:r>
            <a:r>
              <a:rPr dirty="0">
                <a:solidFill>
                  <a:srgbClr val="3333CC"/>
                </a:solidFill>
              </a:rPr>
              <a:t>r</a:t>
            </a:r>
            <a:r>
              <a:rPr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pa</a:t>
            </a:r>
            <a:r>
              <a:rPr spc="-5" dirty="0"/>
              <a:t>tt</a:t>
            </a:r>
            <a:r>
              <a:rPr spc="-15" dirty="0"/>
              <a:t>e</a:t>
            </a:r>
            <a:r>
              <a:rPr dirty="0"/>
              <a:t>rn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</a:rPr>
              <a:t>t</a:t>
            </a:r>
            <a:r>
              <a:rPr spc="-10" dirty="0">
                <a:solidFill>
                  <a:srgbClr val="3333CC"/>
                </a:solidFill>
              </a:rPr>
              <a:t>able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3333CC"/>
                </a:solidFill>
              </a:rPr>
              <a:t>accesses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ca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exp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5" dirty="0"/>
              <a:t>it</a:t>
            </a:r>
            <a:r>
              <a:rPr spc="-15" dirty="0"/>
              <a:t>e</a:t>
            </a:r>
            <a:r>
              <a:rPr dirty="0"/>
              <a:t>d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educe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and/</a:t>
            </a:r>
            <a:r>
              <a:rPr dirty="0"/>
              <a:t>or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spa</a:t>
            </a:r>
            <a:r>
              <a:rPr spc="-15" dirty="0"/>
              <a:t>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equi</a:t>
            </a:r>
            <a:r>
              <a:rPr dirty="0"/>
              <a:t>r</a:t>
            </a:r>
            <a:r>
              <a:rPr spc="-15" dirty="0"/>
              <a:t>e</a:t>
            </a:r>
            <a:r>
              <a:rPr spc="-40" dirty="0"/>
              <a:t>m</a:t>
            </a:r>
            <a:r>
              <a:rPr spc="-10" dirty="0"/>
              <a:t>ents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eve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fur</a:t>
            </a:r>
            <a:r>
              <a:rPr spc="-5" dirty="0"/>
              <a:t>t</a:t>
            </a:r>
            <a:r>
              <a:rPr spc="-15" dirty="0"/>
              <a:t>he</a:t>
            </a:r>
            <a:r>
              <a:rPr dirty="0"/>
              <a:t>r</a:t>
            </a:r>
            <a:endParaRPr sz="2800" dirty="0">
              <a:latin typeface="Times New Roman"/>
              <a:cs typeface="Times New Roman"/>
            </a:endParaRPr>
          </a:p>
          <a:p>
            <a:pPr marL="402590" marR="242570" indent="-342900">
              <a:lnSpc>
                <a:spcPct val="101899"/>
              </a:lnSpc>
              <a:spcBef>
                <a:spcPts val="195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M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45" dirty="0">
                <a:solidFill>
                  <a:srgbClr val="CC0066"/>
                </a:solidFill>
              </a:rPr>
              <a:t>m</a:t>
            </a:r>
            <a:r>
              <a:rPr sz="2800" spc="-10" dirty="0">
                <a:solidFill>
                  <a:srgbClr val="CC0066"/>
                </a:solidFill>
              </a:rPr>
              <a:t>oi</a:t>
            </a:r>
            <a:r>
              <a:rPr sz="2800" spc="-25" dirty="0">
                <a:solidFill>
                  <a:srgbClr val="CC0066"/>
                </a:solidFill>
              </a:rPr>
              <a:t>ze</a:t>
            </a:r>
            <a:r>
              <a:rPr sz="2800" spc="-10" dirty="0">
                <a:solidFill>
                  <a:srgbClr val="CC0066"/>
                </a:solidFill>
              </a:rPr>
              <a:t>d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/>
              <a:t>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n</a:t>
            </a:r>
            <a:r>
              <a:rPr spc="-5" dirty="0"/>
              <a:t>e</a:t>
            </a:r>
            <a:r>
              <a:rPr spc="-15" dirty="0"/>
              <a:t>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not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ll</a:t>
            </a:r>
            <a:r>
              <a:rPr dirty="0"/>
              <a:t>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ha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advan</a:t>
            </a:r>
            <a:r>
              <a:rPr spc="-5" dirty="0"/>
              <a:t>t</a:t>
            </a:r>
            <a:r>
              <a:rPr spc="-15" dirty="0"/>
              <a:t>age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avo</a:t>
            </a:r>
            <a:r>
              <a:rPr spc="-5" dirty="0"/>
              <a:t>i</a:t>
            </a:r>
            <a:r>
              <a:rPr spc="-15" dirty="0"/>
              <a:t>d</a:t>
            </a:r>
            <a:r>
              <a:rPr spc="-5" dirty="0"/>
              <a:t>i</a:t>
            </a:r>
            <a:r>
              <a:rPr dirty="0"/>
              <a:t>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u</a:t>
            </a:r>
            <a:r>
              <a:rPr spc="-5" dirty="0"/>
              <a:t>ti</a:t>
            </a:r>
            <a:r>
              <a:rPr dirty="0"/>
              <a:t>ons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hos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Longest Common Subsequence (LCS) Problem</a:t>
            </a:r>
          </a:p>
        </p:txBody>
      </p:sp>
      <p:sp>
        <p:nvSpPr>
          <p:cNvPr id="369" name="TextShape 4"/>
          <p:cNvSpPr txBox="1"/>
          <p:nvPr/>
        </p:nvSpPr>
        <p:spPr>
          <a:xfrm>
            <a:off x="838080" y="1599840"/>
            <a:ext cx="777240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two strings X and Y, the longest common subsequence (LCS) problem is to find a longest subsequence common to both X and Y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applications to DNA similarity testing (alphabet is {A,C,G,T})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ABCDEFG and XZACKDFWGH have ACDFG as a longest common subsequence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5326623" y="565022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2004 </a:t>
            </a:r>
            <a:r>
              <a:rPr lang="en-US" b="1" dirty="0"/>
              <a:t>Goodrich</a:t>
            </a:r>
            <a:r>
              <a:rPr lang="en-US" dirty="0"/>
              <a:t>, </a:t>
            </a:r>
            <a:r>
              <a:rPr lang="en-US" b="1" dirty="0" err="1"/>
              <a:t>Tamassia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3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3"/>
          <p:cNvSpPr txBox="1"/>
          <p:nvPr/>
        </p:nvSpPr>
        <p:spPr>
          <a:xfrm>
            <a:off x="609120" y="30456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Poor Approach to the LCS Problem</a:t>
            </a:r>
          </a:p>
        </p:txBody>
      </p:sp>
      <p:sp>
        <p:nvSpPr>
          <p:cNvPr id="373" name="TextShape 4"/>
          <p:cNvSpPr txBox="1"/>
          <p:nvPr/>
        </p:nvSpPr>
        <p:spPr>
          <a:xfrm>
            <a:off x="685440" y="1599840"/>
            <a:ext cx="792468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Brute-force solution: 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Enumerate all subsequences of X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which ones are also subsequences of Y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the longest one.</a:t>
            </a:r>
          </a:p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is of length n, then it has 2</a:t>
            </a:r>
            <a:r>
              <a:rPr lang="en-US" sz="2800" b="0" strike="noStrike" spc="-1" baseline="30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subsequences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exponential-time algorithm!</a:t>
            </a:r>
          </a:p>
        </p:txBody>
      </p:sp>
    </p:spTree>
    <p:extLst>
      <p:ext uri="{BB962C8B-B14F-4D97-AF65-F5344CB8AC3E}">
        <p14:creationId xmlns:p14="http://schemas.microsoft.com/office/powerpoint/2010/main" val="3857722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Dynamic-Programming Approach to the LCS Problem</a:t>
            </a:r>
          </a:p>
        </p:txBody>
      </p:sp>
      <p:sp>
        <p:nvSpPr>
          <p:cNvPr id="377" name="TextShape 4"/>
          <p:cNvSpPr txBox="1"/>
          <p:nvPr/>
        </p:nvSpPr>
        <p:spPr>
          <a:xfrm>
            <a:off x="762120" y="1523880"/>
            <a:ext cx="7772400" cy="289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to be the length of the longest common subsequence of X[0..i] and Y[0..j].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for -1 as an index, so L[-1,k] = 0 and L[k,-1]=0, to indicate that the null part of X or Y has no match with the other.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can 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in the general case as follows: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xi=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L[i-1,j-1] + 1 (we can add this match)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≠yj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] = max{L[i-1,j], L[i,j-1]} (we have no match here)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" name="Picture 4" descr="image"/>
          <p:cNvPicPr/>
          <p:nvPr/>
        </p:nvPicPr>
        <p:blipFill>
          <a:blip r:embed="rId3"/>
          <a:srcRect t="18570" r="27778" b="64193"/>
          <a:stretch/>
        </p:blipFill>
        <p:spPr>
          <a:xfrm>
            <a:off x="304920" y="4794120"/>
            <a:ext cx="8534160" cy="1530360"/>
          </a:xfrm>
          <a:prstGeom prst="rect">
            <a:avLst/>
          </a:prstGeom>
          <a:ln>
            <a:noFill/>
          </a:ln>
        </p:spPr>
      </p:pic>
      <p:sp>
        <p:nvSpPr>
          <p:cNvPr id="379" name="CustomShape 5"/>
          <p:cNvSpPr/>
          <p:nvPr/>
        </p:nvSpPr>
        <p:spPr>
          <a:xfrm>
            <a:off x="22676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1:</a:t>
            </a:r>
          </a:p>
        </p:txBody>
      </p:sp>
      <p:sp>
        <p:nvSpPr>
          <p:cNvPr id="380" name="CustomShape 6"/>
          <p:cNvSpPr/>
          <p:nvPr/>
        </p:nvSpPr>
        <p:spPr>
          <a:xfrm>
            <a:off x="54680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3538476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8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LCS Algorithm</a:t>
            </a:r>
          </a:p>
        </p:txBody>
      </p:sp>
      <p:sp>
        <p:nvSpPr>
          <p:cNvPr id="384" name="TextShape 4"/>
          <p:cNvSpPr txBox="1"/>
          <p:nvPr/>
        </p:nvSpPr>
        <p:spPr>
          <a:xfrm>
            <a:off x="838080" y="1066800"/>
            <a:ext cx="7772400" cy="5257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LCS(X,Y ):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X and Y with n and m elements, respectively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0,…,n-1, j = 0,...,m-1, the length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of a longest string that is a subsequence of both the string X[0..i] = 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string Y [0.. j] = 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L[i,-1] = 0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L[-1,j] = 0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L[i-1, j-1] + 1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else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max{L[i-1, j] ,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j-1]}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L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ahoma"/>
              </a:rPr>
              <a:t>Visualizing the LCS Algorithm</a:t>
            </a:r>
          </a:p>
        </p:txBody>
      </p:sp>
      <p:pic>
        <p:nvPicPr>
          <p:cNvPr id="388" name="Picture 7" descr="table2"/>
          <p:cNvPicPr/>
          <p:nvPr/>
        </p:nvPicPr>
        <p:blipFill>
          <a:blip r:embed="rId2"/>
          <a:srcRect l="7407" t="13321" r="24076" b="31662"/>
          <a:stretch/>
        </p:blipFill>
        <p:spPr>
          <a:xfrm>
            <a:off x="1" y="1338550"/>
            <a:ext cx="9148600" cy="5191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5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 marL="605155">
              <a:lnSpc>
                <a:spcPct val="100000"/>
              </a:lnSpc>
            </a:pPr>
            <a:r>
              <a:rPr sz="4400" spc="-5" dirty="0"/>
              <a:t>De</a:t>
            </a:r>
            <a:r>
              <a:rPr sz="4400" spc="5" dirty="0"/>
              <a:t>v</a:t>
            </a:r>
            <a:r>
              <a:rPr sz="4400" dirty="0"/>
              <a:t>elop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-5" dirty="0"/>
              <a:t>n</a:t>
            </a:r>
            <a:r>
              <a:rPr sz="4400" dirty="0"/>
              <a:t>t</a:t>
            </a:r>
            <a:r>
              <a:rPr sz="4400" spc="-4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a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Al</a:t>
            </a:r>
            <a:r>
              <a:rPr sz="4400" spc="5" dirty="0"/>
              <a:t>g</a:t>
            </a:r>
            <a:r>
              <a:rPr sz="4400" dirty="0"/>
              <a:t>o</a:t>
            </a:r>
            <a:r>
              <a:rPr sz="4400" spc="-5" dirty="0"/>
              <a:t>r</a:t>
            </a:r>
            <a:r>
              <a:rPr sz="4400" dirty="0"/>
              <a:t>ithm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97646"/>
            <a:ext cx="7501255" cy="319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622300" marR="83820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622300" marR="36322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botto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-u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hion</a:t>
            </a:r>
            <a:endParaRPr sz="2800">
              <a:latin typeface="Times New Roman"/>
              <a:cs typeface="Times New Roman"/>
            </a:endParaRPr>
          </a:p>
          <a:p>
            <a:pPr marL="622300" marR="135509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fro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infor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ahoma"/>
              </a:rPr>
              <a:t>Analysis of LCS Algorithm</a:t>
            </a:r>
          </a:p>
        </p:txBody>
      </p:sp>
      <p:sp>
        <p:nvSpPr>
          <p:cNvPr id="392" name="TextShape 4"/>
          <p:cNvSpPr txBox="1"/>
          <p:nvPr/>
        </p:nvSpPr>
        <p:spPr>
          <a:xfrm>
            <a:off x="838080" y="1676160"/>
            <a:ext cx="7772400" cy="4343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We have two nested loops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outer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inner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A constant amount of work is done inside each iteration of the inner loop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Thus, the total running time is O(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Answer is contained in L[n,m] (and the subsequence can be recovered from the L table).</a:t>
            </a:r>
          </a:p>
        </p:txBody>
      </p:sp>
    </p:spTree>
    <p:extLst>
      <p:ext uri="{BB962C8B-B14F-4D97-AF65-F5344CB8AC3E}">
        <p14:creationId xmlns:p14="http://schemas.microsoft.com/office/powerpoint/2010/main" val="20906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xa</a:t>
            </a:r>
            <a:r>
              <a:rPr sz="4400" spc="-10" dirty="0"/>
              <a:t>m</a:t>
            </a:r>
            <a:r>
              <a:rPr sz="4400" dirty="0"/>
              <a:t>ple: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M</a:t>
            </a:r>
            <a:r>
              <a:rPr sz="4400" dirty="0"/>
              <a:t>at</a:t>
            </a:r>
            <a:r>
              <a:rPr sz="4400" spc="-5" dirty="0"/>
              <a:t>r</a:t>
            </a:r>
            <a:r>
              <a:rPr sz="4400" dirty="0"/>
              <a:t>i</a:t>
            </a:r>
            <a:r>
              <a:rPr sz="4400" spc="15" dirty="0"/>
              <a:t>x</a:t>
            </a:r>
            <a:r>
              <a:rPr sz="4400" spc="-5" dirty="0"/>
              <a:t>-</a:t>
            </a:r>
            <a:r>
              <a:rPr sz="4400" dirty="0"/>
              <a:t>chain</a:t>
            </a:r>
            <a:r>
              <a:rPr sz="4400" spc="-40" dirty="0">
                <a:latin typeface="Times New Roman"/>
                <a:cs typeface="Times New Roman"/>
              </a:rPr>
              <a:t> </a:t>
            </a:r>
            <a:r>
              <a:rPr sz="4400" spc="-10" dirty="0"/>
              <a:t>M</a:t>
            </a:r>
            <a:r>
              <a:rPr sz="4400" dirty="0"/>
              <a:t>ultiplication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73938"/>
            <a:ext cx="8214359" cy="345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npu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oduct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 baseline="-20833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oduct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pa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if</a:t>
            </a:r>
            <a:endParaRPr sz="2400">
              <a:latin typeface="Times New Roman"/>
              <a:cs typeface="Times New Roman"/>
            </a:endParaRPr>
          </a:p>
          <a:p>
            <a:pPr marL="756920" lvl="1" indent="-287020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m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 marL="756920" marR="5080" lvl="1" indent="-28702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rr</a:t>
            </a:r>
            <a:r>
              <a:rPr sz="2000" spc="5" dirty="0">
                <a:latin typeface="Times New Roman"/>
                <a:cs typeface="Times New Roman"/>
              </a:rPr>
              <a:t>ou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eses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3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6465">
              <a:lnSpc>
                <a:spcPts val="3610"/>
              </a:lnSpc>
              <a:spcBef>
                <a:spcPts val="1355"/>
              </a:spcBef>
            </a:pP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4800" baseline="10416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8125" y="4941970"/>
            <a:ext cx="4522470" cy="467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5869" y="5019349"/>
            <a:ext cx="109791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FF0000"/>
                </a:solidFill>
                <a:latin typeface="Symbol"/>
                <a:cs typeface="Symbol"/>
              </a:rPr>
              <a:t>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0" y="5465498"/>
            <a:ext cx="79121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–	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atio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me</a:t>
            </a:r>
            <a:r>
              <a:rPr sz="20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ct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  <a:r>
              <a:rPr sz="2000" i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" y="10668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6355" marR="5080" indent="-2574290">
              <a:lnSpc>
                <a:spcPct val="100000"/>
              </a:lnSpc>
            </a:pPr>
            <a:r>
              <a:rPr sz="4000" spc="-35" dirty="0"/>
              <a:t>Ma</a:t>
            </a:r>
            <a:r>
              <a:rPr sz="4000" spc="-10" dirty="0"/>
              <a:t>t</a:t>
            </a:r>
            <a:r>
              <a:rPr sz="4000" spc="-15" dirty="0"/>
              <a:t>ri</a:t>
            </a:r>
            <a:r>
              <a:rPr sz="4000" spc="-10" dirty="0"/>
              <a:t>x</a:t>
            </a:r>
            <a:r>
              <a:rPr sz="4000" spc="-20" dirty="0"/>
              <a:t>-chain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15" dirty="0"/>
              <a:t>ultiplication:</a:t>
            </a:r>
            <a:r>
              <a:rPr sz="4000" spc="-40" dirty="0">
                <a:latin typeface="Times New Roman"/>
                <a:cs typeface="Times New Roman"/>
              </a:rPr>
              <a:t> </a:t>
            </a:r>
            <a:r>
              <a:rPr sz="4000" spc="-35" dirty="0"/>
              <a:t>A</a:t>
            </a:r>
            <a:r>
              <a:rPr sz="4000" spc="-20" dirty="0"/>
              <a:t>n</a:t>
            </a:r>
            <a:r>
              <a:rPr sz="4000" spc="10" dirty="0">
                <a:latin typeface="Times New Roman"/>
                <a:cs typeface="Times New Roman"/>
              </a:rPr>
              <a:t> </a:t>
            </a:r>
            <a:r>
              <a:rPr sz="4000" spc="-30" dirty="0"/>
              <a:t>E</a:t>
            </a:r>
            <a:r>
              <a:rPr sz="4000" spc="-20" dirty="0"/>
              <a:t>xample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arenthesization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567363"/>
            <a:ext cx="8331834" cy="439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•	</a:t>
            </a:r>
            <a:r>
              <a:rPr sz="28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2800" spc="-1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endParaRPr sz="2800">
              <a:latin typeface="Symbol"/>
              <a:cs typeface="Symbo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5</a:t>
            </a:r>
            <a:r>
              <a:rPr sz="2800" spc="-10" dirty="0">
                <a:latin typeface="Times New Roman"/>
                <a:cs typeface="Times New Roman"/>
              </a:rPr>
              <a:t> distin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ull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30"/>
              </a:lnSpc>
              <a:spcBef>
                <a:spcPts val="71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dr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tic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3716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3478</Words>
  <Application>Microsoft Office PowerPoint</Application>
  <PresentationFormat>Ekran Gösterisi (4:3)</PresentationFormat>
  <Paragraphs>617</Paragraphs>
  <Slides>70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70</vt:i4>
      </vt:variant>
    </vt:vector>
  </HeadingPairs>
  <TitlesOfParts>
    <vt:vector size="80" baseType="lpstr">
      <vt:lpstr>MS PGothic</vt:lpstr>
      <vt:lpstr>Arial</vt:lpstr>
      <vt:lpstr>Calibri</vt:lpstr>
      <vt:lpstr>Courier New</vt:lpstr>
      <vt:lpstr>Sitka Small</vt:lpstr>
      <vt:lpstr>Symbol</vt:lpstr>
      <vt:lpstr>Tahoma</vt:lpstr>
      <vt:lpstr>Times New Roman</vt:lpstr>
      <vt:lpstr>Wingdings</vt:lpstr>
      <vt:lpstr>Office Theme</vt:lpstr>
      <vt:lpstr>CSE214 – Analysis of Algorithms PhD Furkan Gözükara, Toros University https://github.com/FurkanGozukara/CSE214_2018  </vt:lpstr>
      <vt:lpstr>Introduction</vt:lpstr>
      <vt:lpstr>Example: Fibonacci Numbers (Recursive Solution)</vt:lpstr>
      <vt:lpstr>Example: Fibonacci Numbers (Recursive Solution)</vt:lpstr>
      <vt:lpstr>Example: Fibonacci Numbers (Bottom-up Computation)</vt:lpstr>
      <vt:lpstr>PowerPoint Sunusu</vt:lpstr>
      <vt:lpstr>Development of a DP Algorithm</vt:lpstr>
      <vt:lpstr>Example: Matrix-chain Multiplication</vt:lpstr>
      <vt:lpstr>Matrix-chain Multiplication: An Example Parenthesization</vt:lpstr>
      <vt:lpstr>Reminder: Matrix Multiplication</vt:lpstr>
      <vt:lpstr>Reminder: Matrix Multiplication</vt:lpstr>
      <vt:lpstr>Matrix Chain Multiplication: Example</vt:lpstr>
      <vt:lpstr>Matrix Chain Multiplication: Example</vt:lpstr>
      <vt:lpstr>Matrix Chain Multiplication: Example</vt:lpstr>
      <vt:lpstr>Matrix-chain Multiplication Problem</vt:lpstr>
      <vt:lpstr>Counting the Number of Parenthesizations</vt:lpstr>
      <vt:lpstr>PowerPoint Sunusu</vt:lpstr>
      <vt:lpstr>Catalan Numbers Example </vt:lpstr>
      <vt:lpstr>The Structure of Optimal Parenthesization</vt:lpstr>
      <vt:lpstr>PowerPoint Sunusu</vt:lpstr>
      <vt:lpstr>PowerPoint Sunusu</vt:lpstr>
      <vt:lpstr>Step 2: A Recursive Solution</vt:lpstr>
      <vt:lpstr>Step 2: A recursive Solution</vt:lpstr>
      <vt:lpstr>Step 2: A Recursive Solution</vt:lpstr>
      <vt:lpstr>Step 2: A Recursive Solution</vt:lpstr>
      <vt:lpstr>Direct Recursion: Inefficient!</vt:lpstr>
      <vt:lpstr>Computing the Optimal Cost (Matrix-Chain Multiplication)</vt:lpstr>
      <vt:lpstr>Computing the Optimal Cost (Matrix-Chain Multiplication)</vt:lpstr>
      <vt:lpstr>Bottom-up computation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Algorithm for Computing the Optimal Costs</vt:lpstr>
      <vt:lpstr>Algorithm for Computing the Optimal Costs</vt:lpstr>
      <vt:lpstr>PowerPoint Sunusu</vt:lpstr>
      <vt:lpstr>Matrix-chain Multiplication Example by David Mount Professor in the Department of Computer Science and UMIACS.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Summary</vt:lpstr>
      <vt:lpstr>Elements of Dynamic Programming</vt:lpstr>
      <vt:lpstr>DP Hallmark #1</vt:lpstr>
      <vt:lpstr>Optimal Substructure</vt:lpstr>
      <vt:lpstr>DP Hallmark #2</vt:lpstr>
      <vt:lpstr>Overlapping Subproblems</vt:lpstr>
      <vt:lpstr>Overlapping Subproblems</vt:lpstr>
      <vt:lpstr>PowerPoint Sunusu</vt:lpstr>
      <vt:lpstr>Running Time of RMC</vt:lpstr>
      <vt:lpstr>Running Time of RMC: Prove that T(n)  (2n)</vt:lpstr>
      <vt:lpstr>Running Time of RMC: T(n)  2n1</vt:lpstr>
      <vt:lpstr>Memoization</vt:lpstr>
      <vt:lpstr>Memoized Recursive Algorithm</vt:lpstr>
      <vt:lpstr>Memoized Recursive Matrix-chain Order</vt:lpstr>
      <vt:lpstr>Memoized Recursive Algorithm</vt:lpstr>
      <vt:lpstr>Dynamic Programming vs Memoization Summary</vt:lpstr>
      <vt:lpstr>Dynamic Programming vs Memoization Summary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2018-04-09T10:43:34Z</dcterms:created>
  <dcterms:modified xsi:type="dcterms:W3CDTF">2018-04-24T12:19:52Z</dcterms:modified>
</cp:coreProperties>
</file>